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3"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0160000" cy="7620000"/>
  <p:notesSz cx="7620000" cy="10160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6" d="100"/>
          <a:sy n="106" d="100"/>
        </p:scale>
        <p:origin x="-1398" y="-18"/>
      </p:cViewPr>
      <p:guideLst>
        <p:guide orient="horz" pos="2400"/>
        <p:guide pos="320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270250" y="762000"/>
            <a:ext cx="5080250" cy="3810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762000" y="4826000"/>
            <a:ext cx="6096000" cy="45720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257575965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
        <p:cNvGrpSpPr/>
        <p:nvPr/>
      </p:nvGrpSpPr>
      <p:grpSpPr>
        <a:xfrm>
          <a:off x="0" y="0"/>
          <a:ext cx="0" cy="0"/>
          <a:chOff x="0" y="0"/>
          <a:chExt cx="0" cy="0"/>
        </a:xfrm>
      </p:grpSpPr>
      <p:sp>
        <p:nvSpPr>
          <p:cNvPr id="20" name="Shape 20"/>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 name="Shape 21"/>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sz="1466"/>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sz="1466"/>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sz="1466"/>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sz="1466"/>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sz="1466"/>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
        <p:cNvGrpSpPr/>
        <p:nvPr/>
      </p:nvGrpSpPr>
      <p:grpSpPr>
        <a:xfrm>
          <a:off x="0" y="0"/>
          <a:ext cx="0" cy="0"/>
          <a:chOff x="0" y="0"/>
          <a:chExt cx="0" cy="0"/>
        </a:xfrm>
      </p:grpSpPr>
      <p:sp>
        <p:nvSpPr>
          <p:cNvPr id="27" name="Shape 27"/>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 name="Shape 28"/>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sz="1466"/>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Shape 34"/>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 name="Shape 35"/>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sz="1466"/>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Shape 41"/>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2" name="Shape 42"/>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sz="1466"/>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Shape 48"/>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9" name="Shape 49"/>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sz="1466"/>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 name="Shape 56"/>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sz="1466"/>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sz="1466"/>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sz="1466"/>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1270000" y="762000"/>
            <a:ext cx="5080000" cy="3810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sz="1466"/>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7"/>
        <p:cNvGrpSpPr/>
        <p:nvPr/>
      </p:nvGrpSpPr>
      <p:grpSpPr>
        <a:xfrm>
          <a:off x="0" y="0"/>
          <a:ext cx="0" cy="0"/>
          <a:chOff x="0" y="0"/>
          <a:chExt cx="0" cy="0"/>
        </a:xfrm>
      </p:grpSpPr>
      <p:sp>
        <p:nvSpPr>
          <p:cNvPr id="8" name="Shape 8"/>
          <p:cNvSpPr txBox="1">
            <a:spLocks noGrp="1"/>
          </p:cNvSpPr>
          <p:nvPr>
            <p:ph type="ctrTitle"/>
          </p:nvPr>
        </p:nvSpPr>
        <p:spPr>
          <a:xfrm>
            <a:off x="914400" y="3048000"/>
            <a:ext cx="8331200" cy="1219200"/>
          </a:xfrm>
          <a:prstGeom prst="rect">
            <a:avLst/>
          </a:prstGeom>
          <a:noFill/>
          <a:ln>
            <a:noFill/>
          </a:ln>
        </p:spPr>
        <p:txBody>
          <a:bodyPr spcFirstLastPara="1" wrap="square" lIns="91425" tIns="91425" rIns="91425" bIns="91425" anchor="t" anchorCtr="0"/>
          <a:lstStyle>
            <a:lvl1pPr lvl="0" algn="ctr">
              <a:spcBef>
                <a:spcPts val="0"/>
              </a:spcBef>
              <a:spcAft>
                <a:spcPts val="0"/>
              </a:spcAft>
              <a:buSzPts val="4800"/>
              <a:buChar char="●"/>
              <a:defRPr sz="4800"/>
            </a:lvl1pPr>
            <a:lvl2pPr lvl="1" algn="ctr">
              <a:spcBef>
                <a:spcPts val="0"/>
              </a:spcBef>
              <a:spcAft>
                <a:spcPts val="0"/>
              </a:spcAft>
              <a:buSzPts val="4800"/>
              <a:buChar char="○"/>
              <a:defRPr sz="4800"/>
            </a:lvl2pPr>
            <a:lvl3pPr lvl="2" algn="ctr">
              <a:spcBef>
                <a:spcPts val="0"/>
              </a:spcBef>
              <a:spcAft>
                <a:spcPts val="0"/>
              </a:spcAft>
              <a:buSzPts val="4800"/>
              <a:buChar char="■"/>
              <a:defRPr sz="4800"/>
            </a:lvl3pPr>
            <a:lvl4pPr lvl="3" algn="ctr">
              <a:spcBef>
                <a:spcPts val="0"/>
              </a:spcBef>
              <a:spcAft>
                <a:spcPts val="0"/>
              </a:spcAft>
              <a:buSzPts val="4800"/>
              <a:buChar char="●"/>
              <a:defRPr sz="4800"/>
            </a:lvl4pPr>
            <a:lvl5pPr lvl="4" algn="ctr">
              <a:spcBef>
                <a:spcPts val="0"/>
              </a:spcBef>
              <a:spcAft>
                <a:spcPts val="0"/>
              </a:spcAft>
              <a:buSzPts val="4800"/>
              <a:buChar char="○"/>
              <a:defRPr sz="4800"/>
            </a:lvl5pPr>
            <a:lvl6pPr lvl="5" algn="ctr">
              <a:spcBef>
                <a:spcPts val="0"/>
              </a:spcBef>
              <a:spcAft>
                <a:spcPts val="0"/>
              </a:spcAft>
              <a:buSzPts val="4800"/>
              <a:buChar char="■"/>
              <a:defRPr sz="4800"/>
            </a:lvl6pPr>
            <a:lvl7pPr lvl="6" algn="ctr">
              <a:spcBef>
                <a:spcPts val="0"/>
              </a:spcBef>
              <a:spcAft>
                <a:spcPts val="0"/>
              </a:spcAft>
              <a:buSzPts val="4800"/>
              <a:buChar char="●"/>
              <a:defRPr sz="4800"/>
            </a:lvl7pPr>
            <a:lvl8pPr lvl="7" algn="ctr">
              <a:spcBef>
                <a:spcPts val="0"/>
              </a:spcBef>
              <a:spcAft>
                <a:spcPts val="0"/>
              </a:spcAft>
              <a:buSzPts val="4800"/>
              <a:buChar char="○"/>
              <a:defRPr sz="4800"/>
            </a:lvl8pPr>
            <a:lvl9pPr lvl="8" algn="ctr">
              <a:spcBef>
                <a:spcPts val="0"/>
              </a:spcBef>
              <a:spcAft>
                <a:spcPts val="0"/>
              </a:spcAft>
              <a:buSzPts val="4800"/>
              <a:buChar char="■"/>
              <a:defRPr sz="4800"/>
            </a:lvl9pPr>
          </a:lstStyle>
          <a:p>
            <a:endParaRPr/>
          </a:p>
        </p:txBody>
      </p:sp>
      <p:sp>
        <p:nvSpPr>
          <p:cNvPr id="9" name="Shape 9"/>
          <p:cNvSpPr txBox="1">
            <a:spLocks noGrp="1"/>
          </p:cNvSpPr>
          <p:nvPr>
            <p:ph type="subTitle" idx="1"/>
          </p:nvPr>
        </p:nvSpPr>
        <p:spPr>
          <a:xfrm>
            <a:off x="1828800" y="4572000"/>
            <a:ext cx="6502400" cy="914400"/>
          </a:xfrm>
          <a:prstGeom prst="rect">
            <a:avLst/>
          </a:prstGeom>
          <a:noFill/>
          <a:ln>
            <a:noFill/>
          </a:ln>
        </p:spPr>
        <p:txBody>
          <a:bodyPr spcFirstLastPara="1" wrap="square" lIns="91425" tIns="91425" rIns="91425" bIns="91425" anchor="t" anchorCtr="0"/>
          <a:lstStyle>
            <a:lvl1pPr lvl="0" algn="ctr">
              <a:spcBef>
                <a:spcPts val="0"/>
              </a:spcBef>
              <a:spcAft>
                <a:spcPts val="0"/>
              </a:spcAft>
              <a:buSzPts val="3200"/>
              <a:buChar char="●"/>
              <a:defRPr sz="3200"/>
            </a:lvl1pPr>
            <a:lvl2pPr lvl="1" algn="ctr">
              <a:spcBef>
                <a:spcPts val="0"/>
              </a:spcBef>
              <a:spcAft>
                <a:spcPts val="0"/>
              </a:spcAft>
              <a:buSzPts val="3200"/>
              <a:buChar char="○"/>
              <a:defRPr sz="3200"/>
            </a:lvl2pPr>
            <a:lvl3pPr lvl="2" algn="ctr">
              <a:spcBef>
                <a:spcPts val="0"/>
              </a:spcBef>
              <a:spcAft>
                <a:spcPts val="0"/>
              </a:spcAft>
              <a:buSzPts val="3200"/>
              <a:buChar char="■"/>
              <a:defRPr sz="3200"/>
            </a:lvl3pPr>
            <a:lvl4pPr lvl="3" algn="ctr">
              <a:spcBef>
                <a:spcPts val="0"/>
              </a:spcBef>
              <a:spcAft>
                <a:spcPts val="0"/>
              </a:spcAft>
              <a:buSzPts val="3200"/>
              <a:buChar char="●"/>
              <a:defRPr sz="3200"/>
            </a:lvl4pPr>
            <a:lvl5pPr lvl="4" algn="ctr">
              <a:spcBef>
                <a:spcPts val="0"/>
              </a:spcBef>
              <a:spcAft>
                <a:spcPts val="0"/>
              </a:spcAft>
              <a:buSzPts val="3200"/>
              <a:buChar char="○"/>
              <a:defRPr sz="3200"/>
            </a:lvl5pPr>
            <a:lvl6pPr lvl="5" algn="ctr">
              <a:spcBef>
                <a:spcPts val="0"/>
              </a:spcBef>
              <a:spcAft>
                <a:spcPts val="0"/>
              </a:spcAft>
              <a:buSzPts val="3200"/>
              <a:buChar char="■"/>
              <a:defRPr sz="3200"/>
            </a:lvl6pPr>
            <a:lvl7pPr lvl="6" algn="ctr">
              <a:spcBef>
                <a:spcPts val="0"/>
              </a:spcBef>
              <a:spcAft>
                <a:spcPts val="0"/>
              </a:spcAft>
              <a:buSzPts val="3200"/>
              <a:buChar char="●"/>
              <a:defRPr sz="3200"/>
            </a:lvl7pPr>
            <a:lvl8pPr lvl="7" algn="ctr">
              <a:spcBef>
                <a:spcPts val="0"/>
              </a:spcBef>
              <a:spcAft>
                <a:spcPts val="0"/>
              </a:spcAft>
              <a:buSzPts val="3200"/>
              <a:buChar char="○"/>
              <a:defRPr sz="3200"/>
            </a:lvl8pPr>
            <a:lvl9pPr lvl="8" algn="ctr">
              <a:spcBef>
                <a:spcPts val="0"/>
              </a:spcBef>
              <a:spcAft>
                <a:spcPts val="0"/>
              </a:spcAft>
              <a:buSzPts val="3200"/>
              <a:buChar char="■"/>
              <a:defRPr sz="32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304800" y="304800"/>
            <a:ext cx="9550400" cy="914400"/>
          </a:xfrm>
          <a:prstGeom prst="rect">
            <a:avLst/>
          </a:prstGeom>
          <a:noFill/>
          <a:ln>
            <a:noFill/>
          </a:ln>
        </p:spPr>
        <p:txBody>
          <a:bodyPr spcFirstLastPara="1" wrap="square" lIns="91425" tIns="91425" rIns="91425" bIns="91425" anchor="t" anchorCtr="0"/>
          <a:lstStyle>
            <a:lvl1pPr lvl="0">
              <a:spcBef>
                <a:spcPts val="0"/>
              </a:spcBef>
              <a:spcAft>
                <a:spcPts val="0"/>
              </a:spcAft>
              <a:buSzPts val="4267"/>
              <a:buChar char="●"/>
              <a:defRPr sz="4266"/>
            </a:lvl1pPr>
            <a:lvl2pPr lvl="1">
              <a:spcBef>
                <a:spcPts val="0"/>
              </a:spcBef>
              <a:spcAft>
                <a:spcPts val="0"/>
              </a:spcAft>
              <a:buSzPts val="4267"/>
              <a:buChar char="○"/>
              <a:defRPr sz="4266"/>
            </a:lvl2pPr>
            <a:lvl3pPr lvl="2">
              <a:spcBef>
                <a:spcPts val="0"/>
              </a:spcBef>
              <a:spcAft>
                <a:spcPts val="0"/>
              </a:spcAft>
              <a:buSzPts val="4267"/>
              <a:buChar char="■"/>
              <a:defRPr sz="4266"/>
            </a:lvl3pPr>
            <a:lvl4pPr lvl="3">
              <a:spcBef>
                <a:spcPts val="0"/>
              </a:spcBef>
              <a:spcAft>
                <a:spcPts val="0"/>
              </a:spcAft>
              <a:buSzPts val="4267"/>
              <a:buChar char="●"/>
              <a:defRPr sz="4266"/>
            </a:lvl4pPr>
            <a:lvl5pPr lvl="4">
              <a:spcBef>
                <a:spcPts val="0"/>
              </a:spcBef>
              <a:spcAft>
                <a:spcPts val="0"/>
              </a:spcAft>
              <a:buSzPts val="4267"/>
              <a:buChar char="○"/>
              <a:defRPr sz="4266"/>
            </a:lvl5pPr>
            <a:lvl6pPr lvl="5">
              <a:spcBef>
                <a:spcPts val="0"/>
              </a:spcBef>
              <a:spcAft>
                <a:spcPts val="0"/>
              </a:spcAft>
              <a:buSzPts val="4267"/>
              <a:buChar char="■"/>
              <a:defRPr sz="4266"/>
            </a:lvl6pPr>
            <a:lvl7pPr lvl="6">
              <a:spcBef>
                <a:spcPts val="0"/>
              </a:spcBef>
              <a:spcAft>
                <a:spcPts val="0"/>
              </a:spcAft>
              <a:buSzPts val="4267"/>
              <a:buChar char="●"/>
              <a:defRPr sz="4266"/>
            </a:lvl7pPr>
            <a:lvl8pPr lvl="7">
              <a:spcBef>
                <a:spcPts val="0"/>
              </a:spcBef>
              <a:spcAft>
                <a:spcPts val="0"/>
              </a:spcAft>
              <a:buSzPts val="4267"/>
              <a:buChar char="○"/>
              <a:defRPr sz="4266"/>
            </a:lvl8pPr>
            <a:lvl9pPr lvl="8">
              <a:spcBef>
                <a:spcPts val="0"/>
              </a:spcBef>
              <a:spcAft>
                <a:spcPts val="0"/>
              </a:spcAft>
              <a:buSzPts val="4267"/>
              <a:buChar char="■"/>
              <a:defRPr sz="4266"/>
            </a:lvl9pPr>
          </a:lstStyle>
          <a:p>
            <a:endParaRPr/>
          </a:p>
        </p:txBody>
      </p:sp>
      <p:sp>
        <p:nvSpPr>
          <p:cNvPr id="12" name="Shape 12"/>
          <p:cNvSpPr txBox="1">
            <a:spLocks noGrp="1"/>
          </p:cNvSpPr>
          <p:nvPr>
            <p:ph type="body" idx="1"/>
          </p:nvPr>
        </p:nvSpPr>
        <p:spPr>
          <a:xfrm>
            <a:off x="304800" y="1828800"/>
            <a:ext cx="9550400" cy="5486400"/>
          </a:xfrm>
          <a:prstGeom prst="rect">
            <a:avLst/>
          </a:prstGeom>
          <a:noFill/>
          <a:ln>
            <a:noFill/>
          </a:ln>
        </p:spPr>
        <p:txBody>
          <a:bodyPr spcFirstLastPara="1" wrap="square" lIns="91425" tIns="91425" rIns="91425" bIns="91425" anchor="t" anchorCtr="0"/>
          <a:lstStyle>
            <a:lvl1pPr marL="457200" lvl="0" indent="-397933">
              <a:spcBef>
                <a:spcPts val="0"/>
              </a:spcBef>
              <a:spcAft>
                <a:spcPts val="0"/>
              </a:spcAft>
              <a:buSzPts val="2667"/>
              <a:buChar char="●"/>
              <a:defRPr sz="2666"/>
            </a:lvl1pPr>
            <a:lvl2pPr marL="914400" lvl="1" indent="-397933">
              <a:spcBef>
                <a:spcPts val="0"/>
              </a:spcBef>
              <a:spcAft>
                <a:spcPts val="0"/>
              </a:spcAft>
              <a:buSzPts val="2667"/>
              <a:buChar char="○"/>
              <a:defRPr sz="2666"/>
            </a:lvl2pPr>
            <a:lvl3pPr marL="1371600" lvl="2" indent="-397933">
              <a:spcBef>
                <a:spcPts val="0"/>
              </a:spcBef>
              <a:spcAft>
                <a:spcPts val="0"/>
              </a:spcAft>
              <a:buSzPts val="2667"/>
              <a:buChar char="■"/>
              <a:defRPr sz="2666"/>
            </a:lvl3pPr>
            <a:lvl4pPr marL="1828800" lvl="3" indent="-397933">
              <a:spcBef>
                <a:spcPts val="0"/>
              </a:spcBef>
              <a:spcAft>
                <a:spcPts val="0"/>
              </a:spcAft>
              <a:buSzPts val="2667"/>
              <a:buChar char="●"/>
              <a:defRPr sz="2666"/>
            </a:lvl4pPr>
            <a:lvl5pPr marL="2286000" lvl="4" indent="-397933">
              <a:spcBef>
                <a:spcPts val="0"/>
              </a:spcBef>
              <a:spcAft>
                <a:spcPts val="0"/>
              </a:spcAft>
              <a:buSzPts val="2667"/>
              <a:buChar char="○"/>
              <a:defRPr sz="2666"/>
            </a:lvl5pPr>
            <a:lvl6pPr marL="2743200" lvl="5" indent="-397933">
              <a:spcBef>
                <a:spcPts val="0"/>
              </a:spcBef>
              <a:spcAft>
                <a:spcPts val="0"/>
              </a:spcAft>
              <a:buSzPts val="2667"/>
              <a:buChar char="■"/>
              <a:defRPr sz="2666"/>
            </a:lvl6pPr>
            <a:lvl7pPr marL="3200400" lvl="6" indent="-397933">
              <a:spcBef>
                <a:spcPts val="0"/>
              </a:spcBef>
              <a:spcAft>
                <a:spcPts val="0"/>
              </a:spcAft>
              <a:buSzPts val="2667"/>
              <a:buChar char="●"/>
              <a:defRPr sz="2666"/>
            </a:lvl7pPr>
            <a:lvl8pPr marL="3657600" lvl="7" indent="-397933">
              <a:spcBef>
                <a:spcPts val="0"/>
              </a:spcBef>
              <a:spcAft>
                <a:spcPts val="0"/>
              </a:spcAft>
              <a:buSzPts val="2667"/>
              <a:buChar char="○"/>
              <a:defRPr sz="2666"/>
            </a:lvl8pPr>
            <a:lvl9pPr marL="4114800" lvl="8" indent="-397933">
              <a:spcBef>
                <a:spcPts val="0"/>
              </a:spcBef>
              <a:spcAft>
                <a:spcPts val="0"/>
              </a:spcAft>
              <a:buSzPts val="2667"/>
              <a:buChar char="■"/>
              <a:defRPr sz="2666"/>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04800" y="304800"/>
            <a:ext cx="9550400" cy="914400"/>
          </a:xfrm>
          <a:prstGeom prst="rect">
            <a:avLst/>
          </a:prstGeom>
          <a:noFill/>
          <a:ln>
            <a:noFill/>
          </a:ln>
        </p:spPr>
        <p:txBody>
          <a:bodyPr spcFirstLastPara="1" wrap="square" lIns="91425" tIns="91425" rIns="91425" bIns="91425" anchor="t" anchorCtr="0"/>
          <a:lstStyle>
            <a:lvl1pPr lvl="0">
              <a:spcBef>
                <a:spcPts val="0"/>
              </a:spcBef>
              <a:spcAft>
                <a:spcPts val="0"/>
              </a:spcAft>
              <a:buSzPts val="4267"/>
              <a:buChar char="●"/>
              <a:defRPr sz="4266"/>
            </a:lvl1pPr>
            <a:lvl2pPr lvl="1">
              <a:spcBef>
                <a:spcPts val="0"/>
              </a:spcBef>
              <a:spcAft>
                <a:spcPts val="0"/>
              </a:spcAft>
              <a:buSzPts val="4267"/>
              <a:buChar char="○"/>
              <a:defRPr sz="4266"/>
            </a:lvl2pPr>
            <a:lvl3pPr lvl="2">
              <a:spcBef>
                <a:spcPts val="0"/>
              </a:spcBef>
              <a:spcAft>
                <a:spcPts val="0"/>
              </a:spcAft>
              <a:buSzPts val="4267"/>
              <a:buChar char="■"/>
              <a:defRPr sz="4266"/>
            </a:lvl3pPr>
            <a:lvl4pPr lvl="3">
              <a:spcBef>
                <a:spcPts val="0"/>
              </a:spcBef>
              <a:spcAft>
                <a:spcPts val="0"/>
              </a:spcAft>
              <a:buSzPts val="4267"/>
              <a:buChar char="●"/>
              <a:defRPr sz="4266"/>
            </a:lvl4pPr>
            <a:lvl5pPr lvl="4">
              <a:spcBef>
                <a:spcPts val="0"/>
              </a:spcBef>
              <a:spcAft>
                <a:spcPts val="0"/>
              </a:spcAft>
              <a:buSzPts val="4267"/>
              <a:buChar char="○"/>
              <a:defRPr sz="4266"/>
            </a:lvl5pPr>
            <a:lvl6pPr lvl="5">
              <a:spcBef>
                <a:spcPts val="0"/>
              </a:spcBef>
              <a:spcAft>
                <a:spcPts val="0"/>
              </a:spcAft>
              <a:buSzPts val="4267"/>
              <a:buChar char="■"/>
              <a:defRPr sz="4266"/>
            </a:lvl6pPr>
            <a:lvl7pPr lvl="6">
              <a:spcBef>
                <a:spcPts val="0"/>
              </a:spcBef>
              <a:spcAft>
                <a:spcPts val="0"/>
              </a:spcAft>
              <a:buSzPts val="4267"/>
              <a:buChar char="●"/>
              <a:defRPr sz="4266"/>
            </a:lvl7pPr>
            <a:lvl8pPr lvl="7">
              <a:spcBef>
                <a:spcPts val="0"/>
              </a:spcBef>
              <a:spcAft>
                <a:spcPts val="0"/>
              </a:spcAft>
              <a:buSzPts val="4267"/>
              <a:buChar char="○"/>
              <a:defRPr sz="4266"/>
            </a:lvl8pPr>
            <a:lvl9pPr lvl="8">
              <a:spcBef>
                <a:spcPts val="0"/>
              </a:spcBef>
              <a:spcAft>
                <a:spcPts val="0"/>
              </a:spcAft>
              <a:buSzPts val="4267"/>
              <a:buChar char="■"/>
              <a:defRPr sz="4266"/>
            </a:lvl9pPr>
          </a:lstStyle>
          <a:p>
            <a:endParaRPr/>
          </a:p>
        </p:txBody>
      </p:sp>
      <p:sp>
        <p:nvSpPr>
          <p:cNvPr id="15" name="Shape 15"/>
          <p:cNvSpPr txBox="1">
            <a:spLocks noGrp="1"/>
          </p:cNvSpPr>
          <p:nvPr>
            <p:ph type="body" idx="1"/>
          </p:nvPr>
        </p:nvSpPr>
        <p:spPr>
          <a:xfrm>
            <a:off x="304800" y="1828800"/>
            <a:ext cx="4470400" cy="5486400"/>
          </a:xfrm>
          <a:prstGeom prst="rect">
            <a:avLst/>
          </a:prstGeom>
          <a:noFill/>
          <a:ln>
            <a:noFill/>
          </a:ln>
        </p:spPr>
        <p:txBody>
          <a:bodyPr spcFirstLastPara="1" wrap="square" lIns="91425" tIns="91425" rIns="91425" bIns="91425" anchor="t" anchorCtr="0"/>
          <a:lstStyle>
            <a:lvl1pPr marL="457200" lvl="0" indent="-397933">
              <a:spcBef>
                <a:spcPts val="0"/>
              </a:spcBef>
              <a:spcAft>
                <a:spcPts val="0"/>
              </a:spcAft>
              <a:buSzPts val="2667"/>
              <a:buChar char="●"/>
              <a:defRPr sz="2666"/>
            </a:lvl1pPr>
            <a:lvl2pPr marL="914400" lvl="1" indent="-397933">
              <a:spcBef>
                <a:spcPts val="0"/>
              </a:spcBef>
              <a:spcAft>
                <a:spcPts val="0"/>
              </a:spcAft>
              <a:buSzPts val="2667"/>
              <a:buChar char="○"/>
              <a:defRPr sz="2666"/>
            </a:lvl2pPr>
            <a:lvl3pPr marL="1371600" lvl="2" indent="-397933">
              <a:spcBef>
                <a:spcPts val="0"/>
              </a:spcBef>
              <a:spcAft>
                <a:spcPts val="0"/>
              </a:spcAft>
              <a:buSzPts val="2667"/>
              <a:buChar char="■"/>
              <a:defRPr sz="2666"/>
            </a:lvl3pPr>
            <a:lvl4pPr marL="1828800" lvl="3" indent="-397933">
              <a:spcBef>
                <a:spcPts val="0"/>
              </a:spcBef>
              <a:spcAft>
                <a:spcPts val="0"/>
              </a:spcAft>
              <a:buSzPts val="2667"/>
              <a:buChar char="●"/>
              <a:defRPr sz="2666"/>
            </a:lvl4pPr>
            <a:lvl5pPr marL="2286000" lvl="4" indent="-397933">
              <a:spcBef>
                <a:spcPts val="0"/>
              </a:spcBef>
              <a:spcAft>
                <a:spcPts val="0"/>
              </a:spcAft>
              <a:buSzPts val="2667"/>
              <a:buChar char="○"/>
              <a:defRPr sz="2666"/>
            </a:lvl5pPr>
            <a:lvl6pPr marL="2743200" lvl="5" indent="-397933">
              <a:spcBef>
                <a:spcPts val="0"/>
              </a:spcBef>
              <a:spcAft>
                <a:spcPts val="0"/>
              </a:spcAft>
              <a:buSzPts val="2667"/>
              <a:buChar char="■"/>
              <a:defRPr sz="2666"/>
            </a:lvl6pPr>
            <a:lvl7pPr marL="3200400" lvl="6" indent="-397933">
              <a:spcBef>
                <a:spcPts val="0"/>
              </a:spcBef>
              <a:spcAft>
                <a:spcPts val="0"/>
              </a:spcAft>
              <a:buSzPts val="2667"/>
              <a:buChar char="●"/>
              <a:defRPr sz="2666"/>
            </a:lvl7pPr>
            <a:lvl8pPr marL="3657600" lvl="7" indent="-397933">
              <a:spcBef>
                <a:spcPts val="0"/>
              </a:spcBef>
              <a:spcAft>
                <a:spcPts val="0"/>
              </a:spcAft>
              <a:buSzPts val="2667"/>
              <a:buChar char="○"/>
              <a:defRPr sz="2666"/>
            </a:lvl8pPr>
            <a:lvl9pPr marL="4114800" lvl="8" indent="-397933">
              <a:spcBef>
                <a:spcPts val="0"/>
              </a:spcBef>
              <a:spcAft>
                <a:spcPts val="0"/>
              </a:spcAft>
              <a:buSzPts val="2667"/>
              <a:buChar char="■"/>
              <a:defRPr sz="2666"/>
            </a:lvl9pPr>
          </a:lstStyle>
          <a:p>
            <a:endParaRPr/>
          </a:p>
        </p:txBody>
      </p:sp>
      <p:sp>
        <p:nvSpPr>
          <p:cNvPr id="16" name="Shape 16"/>
          <p:cNvSpPr txBox="1">
            <a:spLocks noGrp="1"/>
          </p:cNvSpPr>
          <p:nvPr>
            <p:ph type="body" idx="2"/>
          </p:nvPr>
        </p:nvSpPr>
        <p:spPr>
          <a:xfrm>
            <a:off x="5384800" y="1828800"/>
            <a:ext cx="4470400" cy="5486400"/>
          </a:xfrm>
          <a:prstGeom prst="rect">
            <a:avLst/>
          </a:prstGeom>
          <a:noFill/>
          <a:ln>
            <a:noFill/>
          </a:ln>
        </p:spPr>
        <p:txBody>
          <a:bodyPr spcFirstLastPara="1" wrap="square" lIns="91425" tIns="91425" rIns="91425" bIns="91425" anchor="t" anchorCtr="0"/>
          <a:lstStyle>
            <a:lvl1pPr marL="457200" lvl="0" indent="-397933">
              <a:spcBef>
                <a:spcPts val="0"/>
              </a:spcBef>
              <a:spcAft>
                <a:spcPts val="0"/>
              </a:spcAft>
              <a:buSzPts val="2667"/>
              <a:buChar char="●"/>
              <a:defRPr sz="2666"/>
            </a:lvl1pPr>
            <a:lvl2pPr marL="914400" lvl="1" indent="-397933">
              <a:spcBef>
                <a:spcPts val="0"/>
              </a:spcBef>
              <a:spcAft>
                <a:spcPts val="0"/>
              </a:spcAft>
              <a:buSzPts val="2667"/>
              <a:buChar char="○"/>
              <a:defRPr sz="2666"/>
            </a:lvl2pPr>
            <a:lvl3pPr marL="1371600" lvl="2" indent="-397933">
              <a:spcBef>
                <a:spcPts val="0"/>
              </a:spcBef>
              <a:spcAft>
                <a:spcPts val="0"/>
              </a:spcAft>
              <a:buSzPts val="2667"/>
              <a:buChar char="■"/>
              <a:defRPr sz="2666"/>
            </a:lvl3pPr>
            <a:lvl4pPr marL="1828800" lvl="3" indent="-397933">
              <a:spcBef>
                <a:spcPts val="0"/>
              </a:spcBef>
              <a:spcAft>
                <a:spcPts val="0"/>
              </a:spcAft>
              <a:buSzPts val="2667"/>
              <a:buChar char="●"/>
              <a:defRPr sz="2666"/>
            </a:lvl4pPr>
            <a:lvl5pPr marL="2286000" lvl="4" indent="-397933">
              <a:spcBef>
                <a:spcPts val="0"/>
              </a:spcBef>
              <a:spcAft>
                <a:spcPts val="0"/>
              </a:spcAft>
              <a:buSzPts val="2667"/>
              <a:buChar char="○"/>
              <a:defRPr sz="2666"/>
            </a:lvl5pPr>
            <a:lvl6pPr marL="2743200" lvl="5" indent="-397933">
              <a:spcBef>
                <a:spcPts val="0"/>
              </a:spcBef>
              <a:spcAft>
                <a:spcPts val="0"/>
              </a:spcAft>
              <a:buSzPts val="2667"/>
              <a:buChar char="■"/>
              <a:defRPr sz="2666"/>
            </a:lvl6pPr>
            <a:lvl7pPr marL="3200400" lvl="6" indent="-397933">
              <a:spcBef>
                <a:spcPts val="0"/>
              </a:spcBef>
              <a:spcAft>
                <a:spcPts val="0"/>
              </a:spcAft>
              <a:buSzPts val="2667"/>
              <a:buChar char="●"/>
              <a:defRPr sz="2666"/>
            </a:lvl7pPr>
            <a:lvl8pPr marL="3657600" lvl="7" indent="-397933">
              <a:spcBef>
                <a:spcPts val="0"/>
              </a:spcBef>
              <a:spcAft>
                <a:spcPts val="0"/>
              </a:spcAft>
              <a:buSzPts val="2667"/>
              <a:buChar char="○"/>
              <a:defRPr sz="2666"/>
            </a:lvl8pPr>
            <a:lvl9pPr marL="4114800" lvl="8" indent="-397933">
              <a:spcBef>
                <a:spcPts val="0"/>
              </a:spcBef>
              <a:spcAft>
                <a:spcPts val="0"/>
              </a:spcAft>
              <a:buSzPts val="2667"/>
              <a:buChar char="■"/>
              <a:defRPr sz="2666"/>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7"/>
        <p:cNvGrpSpPr/>
        <p:nvPr/>
      </p:nvGrpSpPr>
      <p:grpSpPr>
        <a:xfrm>
          <a:off x="0" y="0"/>
          <a:ext cx="0" cy="0"/>
          <a:chOff x="0" y="0"/>
          <a:chExt cx="0" cy="0"/>
        </a:xfrm>
      </p:grpSpPr>
      <p:sp>
        <p:nvSpPr>
          <p:cNvPr id="18" name="Shape 18"/>
          <p:cNvSpPr txBox="1">
            <a:spLocks noGrp="1"/>
          </p:cNvSpPr>
          <p:nvPr>
            <p:ph type="body" idx="1"/>
          </p:nvPr>
        </p:nvSpPr>
        <p:spPr>
          <a:xfrm>
            <a:off x="304800" y="6705600"/>
            <a:ext cx="9550400" cy="609600"/>
          </a:xfrm>
          <a:prstGeom prst="rect">
            <a:avLst/>
          </a:prstGeom>
          <a:noFill/>
          <a:ln>
            <a:noFill/>
          </a:ln>
        </p:spPr>
        <p:txBody>
          <a:bodyPr spcFirstLastPara="1" wrap="square" lIns="91425" tIns="91425" rIns="91425" bIns="91425" anchor="t" anchorCtr="0"/>
          <a:lstStyle>
            <a:lvl1pPr marL="457200" lvl="0" indent="-431800" algn="ctr">
              <a:spcBef>
                <a:spcPts val="0"/>
              </a:spcBef>
              <a:spcAft>
                <a:spcPts val="0"/>
              </a:spcAft>
              <a:buSzPts val="3200"/>
              <a:buChar char="●"/>
              <a:defRPr sz="3200"/>
            </a:lvl1pPr>
            <a:lvl2pPr marL="914400" lvl="1" indent="-431800" algn="ctr">
              <a:spcBef>
                <a:spcPts val="0"/>
              </a:spcBef>
              <a:spcAft>
                <a:spcPts val="0"/>
              </a:spcAft>
              <a:buSzPts val="3200"/>
              <a:buChar char="○"/>
              <a:defRPr sz="3200"/>
            </a:lvl2pPr>
            <a:lvl3pPr marL="1371600" lvl="2" indent="-431800" algn="ctr">
              <a:spcBef>
                <a:spcPts val="0"/>
              </a:spcBef>
              <a:spcAft>
                <a:spcPts val="0"/>
              </a:spcAft>
              <a:buSzPts val="3200"/>
              <a:buChar char="■"/>
              <a:defRPr sz="3200"/>
            </a:lvl3pPr>
            <a:lvl4pPr marL="1828800" lvl="3" indent="-431800" algn="ctr">
              <a:spcBef>
                <a:spcPts val="0"/>
              </a:spcBef>
              <a:spcAft>
                <a:spcPts val="0"/>
              </a:spcAft>
              <a:buSzPts val="3200"/>
              <a:buChar char="●"/>
              <a:defRPr sz="3200"/>
            </a:lvl4pPr>
            <a:lvl5pPr marL="2286000" lvl="4" indent="-431800" algn="ctr">
              <a:spcBef>
                <a:spcPts val="0"/>
              </a:spcBef>
              <a:spcAft>
                <a:spcPts val="0"/>
              </a:spcAft>
              <a:buSzPts val="3200"/>
              <a:buChar char="○"/>
              <a:defRPr sz="3200"/>
            </a:lvl5pPr>
            <a:lvl6pPr marL="2743200" lvl="5" indent="-431800" algn="ctr">
              <a:spcBef>
                <a:spcPts val="0"/>
              </a:spcBef>
              <a:spcAft>
                <a:spcPts val="0"/>
              </a:spcAft>
              <a:buSzPts val="3200"/>
              <a:buChar char="■"/>
              <a:defRPr sz="3200"/>
            </a:lvl6pPr>
            <a:lvl7pPr marL="3200400" lvl="6" indent="-431800" algn="ctr">
              <a:spcBef>
                <a:spcPts val="0"/>
              </a:spcBef>
              <a:spcAft>
                <a:spcPts val="0"/>
              </a:spcAft>
              <a:buSzPts val="3200"/>
              <a:buChar char="●"/>
              <a:defRPr sz="3200"/>
            </a:lvl7pPr>
            <a:lvl8pPr marL="3657600" lvl="7" indent="-431800" algn="ctr">
              <a:spcBef>
                <a:spcPts val="0"/>
              </a:spcBef>
              <a:spcAft>
                <a:spcPts val="0"/>
              </a:spcAft>
              <a:buSzPts val="3200"/>
              <a:buChar char="○"/>
              <a:defRPr sz="3200"/>
            </a:lvl8pPr>
            <a:lvl9pPr marL="4114800" lvl="8" indent="-431800" algn="ctr">
              <a:spcBef>
                <a:spcPts val="0"/>
              </a:spcBef>
              <a:spcAft>
                <a:spcPts val="0"/>
              </a:spcAft>
              <a:buSzPts val="3200"/>
              <a:buChar char="■"/>
              <a:defRPr sz="32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body" idx="1"/>
          </p:nvPr>
        </p:nvSpPr>
        <p:spPr>
          <a:xfrm>
            <a:off x="101900" y="2133625"/>
            <a:ext cx="9710900" cy="4268225"/>
          </a:xfrm>
          <a:prstGeom prst="rect">
            <a:avLst/>
          </a:prstGeom>
        </p:spPr>
        <p:txBody>
          <a:bodyPr spcFirstLastPara="1" wrap="square" lIns="38100" tIns="38100" rIns="38100" bIns="38100" anchor="t" anchorCtr="0">
            <a:noAutofit/>
          </a:bodyPr>
          <a:lstStyle/>
          <a:p>
            <a:pPr marL="0" lvl="0" indent="0" rtl="0">
              <a:lnSpc>
                <a:spcPct val="100000"/>
              </a:lnSpc>
              <a:spcBef>
                <a:spcPts val="0"/>
              </a:spcBef>
              <a:spcAft>
                <a:spcPts val="0"/>
              </a:spcAft>
              <a:buNone/>
            </a:pPr>
            <a:r>
              <a:rPr lang="en-US" sz="2399">
                <a:solidFill>
                  <a:srgbClr val="000000"/>
                </a:solidFill>
                <a:latin typeface="Arial"/>
                <a:ea typeface="Arial"/>
                <a:cs typeface="Arial"/>
                <a:sym typeface="Arial"/>
              </a:rPr>
              <a:t>Jedes größere Projekt braucht einen "Pitch". Zuerst einmal ist der </a:t>
            </a:r>
            <a:br>
              <a:rPr lang="en-US" sz="2399">
                <a:solidFill>
                  <a:srgbClr val="000000"/>
                </a:solidFill>
                <a:latin typeface="Arial"/>
                <a:ea typeface="Arial"/>
                <a:cs typeface="Arial"/>
                <a:sym typeface="Arial"/>
              </a:rPr>
            </a:br>
            <a:r>
              <a:rPr lang="en-US" sz="2399">
                <a:solidFill>
                  <a:srgbClr val="000000"/>
                </a:solidFill>
                <a:latin typeface="Arial"/>
                <a:ea typeface="Arial"/>
                <a:cs typeface="Arial"/>
                <a:sym typeface="Arial"/>
              </a:rPr>
              <a:t>dazu da, um </a:t>
            </a:r>
            <a:r>
              <a:rPr lang="en-US" sz="2399" u="sng">
                <a:solidFill>
                  <a:srgbClr val="000000"/>
                </a:solidFill>
                <a:latin typeface="Arial"/>
                <a:ea typeface="Arial"/>
                <a:cs typeface="Arial"/>
                <a:sym typeface="Arial"/>
              </a:rPr>
              <a:t>sich selbst</a:t>
            </a:r>
            <a:r>
              <a:rPr lang="en-US" sz="2399">
                <a:solidFill>
                  <a:srgbClr val="000000"/>
                </a:solidFill>
                <a:latin typeface="Arial"/>
                <a:ea typeface="Arial"/>
                <a:cs typeface="Arial"/>
                <a:sym typeface="Arial"/>
              </a:rPr>
              <a:t> zu überzeugen. </a:t>
            </a:r>
            <a:endParaRPr sz="2399">
              <a:solidFill>
                <a:srgbClr val="000000"/>
              </a:solidFill>
              <a:latin typeface="Arial"/>
              <a:ea typeface="Arial"/>
              <a:cs typeface="Arial"/>
              <a:sym typeface="Arial"/>
            </a:endParaRPr>
          </a:p>
          <a:p>
            <a:pPr marL="0" lvl="0" indent="0" rtl="0">
              <a:lnSpc>
                <a:spcPct val="100000"/>
              </a:lnSpc>
              <a:spcBef>
                <a:spcPts val="0"/>
              </a:spcBef>
              <a:spcAft>
                <a:spcPts val="0"/>
              </a:spcAft>
              <a:buNone/>
            </a:pPr>
            <a:r>
              <a:rPr lang="en-US" sz="2399">
                <a:solidFill>
                  <a:srgbClr val="000000"/>
                </a:solidFill>
                <a:latin typeface="Arial"/>
                <a:ea typeface="Arial"/>
                <a:cs typeface="Arial"/>
                <a:sym typeface="Arial"/>
              </a:rPr>
              <a:t> </a:t>
            </a:r>
            <a:endParaRPr sz="2399">
              <a:solidFill>
                <a:srgbClr val="000000"/>
              </a:solidFill>
              <a:latin typeface="Arial"/>
              <a:ea typeface="Arial"/>
              <a:cs typeface="Arial"/>
              <a:sym typeface="Arial"/>
            </a:endParaRPr>
          </a:p>
          <a:p>
            <a:pPr marL="0" lvl="0" indent="0" rtl="0">
              <a:lnSpc>
                <a:spcPct val="100000"/>
              </a:lnSpc>
              <a:spcBef>
                <a:spcPts val="0"/>
              </a:spcBef>
              <a:spcAft>
                <a:spcPts val="0"/>
              </a:spcAft>
              <a:buNone/>
            </a:pPr>
            <a:r>
              <a:rPr lang="en-US" sz="2399">
                <a:solidFill>
                  <a:srgbClr val="000000"/>
                </a:solidFill>
                <a:latin typeface="Arial"/>
                <a:ea typeface="Arial"/>
                <a:cs typeface="Arial"/>
                <a:sym typeface="Arial"/>
              </a:rPr>
              <a:t>(Ein größeres "Projekt" ist im Prinzip alles, </a:t>
            </a:r>
            <a:r>
              <a:rPr lang="en-US" sz="2399" u="sng">
                <a:solidFill>
                  <a:srgbClr val="000000"/>
                </a:solidFill>
                <a:latin typeface="Arial"/>
                <a:ea typeface="Arial"/>
                <a:cs typeface="Arial"/>
                <a:sym typeface="Arial"/>
              </a:rPr>
              <a:t>was mehr als </a:t>
            </a:r>
            <a:br>
              <a:rPr lang="en-US" sz="2399" u="sng">
                <a:solidFill>
                  <a:srgbClr val="000000"/>
                </a:solidFill>
                <a:latin typeface="Arial"/>
                <a:ea typeface="Arial"/>
                <a:cs typeface="Arial"/>
                <a:sym typeface="Arial"/>
              </a:rPr>
            </a:br>
            <a:r>
              <a:rPr lang="en-US" sz="2399" u="sng">
                <a:solidFill>
                  <a:srgbClr val="000000"/>
                </a:solidFill>
                <a:latin typeface="Arial"/>
                <a:ea typeface="Arial"/>
                <a:cs typeface="Arial"/>
                <a:sym typeface="Arial"/>
              </a:rPr>
              <a:t>3 Arbeitsschritte</a:t>
            </a:r>
            <a:r>
              <a:rPr lang="en-US" sz="2399">
                <a:solidFill>
                  <a:srgbClr val="000000"/>
                </a:solidFill>
                <a:latin typeface="Arial"/>
                <a:ea typeface="Arial"/>
                <a:cs typeface="Arial"/>
                <a:sym typeface="Arial"/>
              </a:rPr>
              <a:t> und/oder </a:t>
            </a:r>
            <a:r>
              <a:rPr lang="en-US" sz="2399" u="sng">
                <a:solidFill>
                  <a:srgbClr val="000000"/>
                </a:solidFill>
                <a:latin typeface="Arial"/>
                <a:ea typeface="Arial"/>
                <a:cs typeface="Arial"/>
                <a:sym typeface="Arial"/>
              </a:rPr>
              <a:t>länger als 1 Tag</a:t>
            </a:r>
            <a:r>
              <a:rPr lang="en-US" sz="2399">
                <a:solidFill>
                  <a:srgbClr val="000000"/>
                </a:solidFill>
                <a:latin typeface="Arial"/>
                <a:ea typeface="Arial"/>
                <a:cs typeface="Arial"/>
                <a:sym typeface="Arial"/>
              </a:rPr>
              <a:t> braucht. )</a:t>
            </a:r>
            <a:endParaRPr sz="2399">
              <a:solidFill>
                <a:srgbClr val="000000"/>
              </a:solidFill>
              <a:latin typeface="Arial"/>
              <a:ea typeface="Arial"/>
              <a:cs typeface="Arial"/>
              <a:sym typeface="Arial"/>
            </a:endParaRPr>
          </a:p>
          <a:p>
            <a:pPr marL="0" lvl="0" indent="0" rtl="0">
              <a:lnSpc>
                <a:spcPct val="100000"/>
              </a:lnSpc>
              <a:spcBef>
                <a:spcPts val="0"/>
              </a:spcBef>
              <a:spcAft>
                <a:spcPts val="0"/>
              </a:spcAft>
              <a:buNone/>
            </a:pPr>
            <a:r>
              <a:rPr lang="en-US" sz="2399">
                <a:solidFill>
                  <a:srgbClr val="000000"/>
                </a:solidFill>
                <a:latin typeface="Arial"/>
                <a:ea typeface="Arial"/>
                <a:cs typeface="Arial"/>
                <a:sym typeface="Arial"/>
              </a:rPr>
              <a:t> </a:t>
            </a:r>
            <a:endParaRPr sz="2399">
              <a:solidFill>
                <a:srgbClr val="000000"/>
              </a:solidFill>
              <a:latin typeface="Arial"/>
              <a:ea typeface="Arial"/>
              <a:cs typeface="Arial"/>
              <a:sym typeface="Arial"/>
            </a:endParaRPr>
          </a:p>
          <a:p>
            <a:pPr marL="0" lvl="0" indent="0" rtl="0">
              <a:lnSpc>
                <a:spcPct val="100000"/>
              </a:lnSpc>
              <a:spcBef>
                <a:spcPts val="0"/>
              </a:spcBef>
              <a:spcAft>
                <a:spcPts val="0"/>
              </a:spcAft>
              <a:buNone/>
            </a:pPr>
            <a:r>
              <a:rPr lang="en-US" sz="2399">
                <a:solidFill>
                  <a:srgbClr val="000000"/>
                </a:solidFill>
                <a:latin typeface="Arial"/>
                <a:ea typeface="Arial"/>
                <a:cs typeface="Arial"/>
                <a:sym typeface="Arial"/>
              </a:rPr>
              <a:t>Jede Folie ist hier so etwas wie </a:t>
            </a:r>
            <a:r>
              <a:rPr lang="en-US" sz="2399" u="sng">
                <a:solidFill>
                  <a:srgbClr val="000000"/>
                </a:solidFill>
                <a:latin typeface="Arial"/>
                <a:ea typeface="Arial"/>
                <a:cs typeface="Arial"/>
                <a:sym typeface="Arial"/>
              </a:rPr>
              <a:t>eine Frage, die man sich selbst stellt</a:t>
            </a:r>
            <a:r>
              <a:rPr lang="en-US" sz="2399">
                <a:solidFill>
                  <a:srgbClr val="000000"/>
                </a:solidFill>
                <a:latin typeface="Arial"/>
                <a:ea typeface="Arial"/>
                <a:cs typeface="Arial"/>
                <a:sym typeface="Arial"/>
              </a:rPr>
              <a:t>. Kopiere diesen Foliensatz &amp; beantworte die Fragen für jedes einzelne wichtige Projekt. So knapp wie möglich antworten! In möglichst klarer, direkter, jargon-freier Sprache. No Bullshit.</a:t>
            </a:r>
            <a:endParaRPr sz="2399">
              <a:solidFill>
                <a:srgbClr val="000000"/>
              </a:solidFill>
              <a:latin typeface="Arial"/>
              <a:ea typeface="Arial"/>
              <a:cs typeface="Arial"/>
              <a:sym typeface="Arial"/>
            </a:endParaRPr>
          </a:p>
        </p:txBody>
      </p:sp>
      <p:sp>
        <p:nvSpPr>
          <p:cNvPr id="24" name="Shape 24"/>
          <p:cNvSpPr txBox="1"/>
          <p:nvPr/>
        </p:nvSpPr>
        <p:spPr>
          <a:xfrm>
            <a:off x="98050" y="6603975"/>
            <a:ext cx="9781500" cy="882200"/>
          </a:xfrm>
          <a:prstGeom prst="rect">
            <a:avLst/>
          </a:prstGeom>
          <a:solidFill>
            <a:srgbClr val="FFE599"/>
          </a:solidFill>
          <a:ln>
            <a:noFill/>
          </a:ln>
        </p:spPr>
        <p:txBody>
          <a:bodyPr spcFirstLastPara="1" wrap="square" lIns="38100" tIns="38100" rIns="38100" bIns="38100" anchor="t" anchorCtr="0">
            <a:noAutofit/>
          </a:bodyPr>
          <a:lstStyle/>
          <a:p>
            <a:pPr marL="0" lvl="0" indent="0" algn="ctr" rtl="0">
              <a:lnSpc>
                <a:spcPct val="100000"/>
              </a:lnSpc>
              <a:spcBef>
                <a:spcPts val="0"/>
              </a:spcBef>
              <a:spcAft>
                <a:spcPts val="0"/>
              </a:spcAft>
              <a:buNone/>
            </a:pPr>
            <a:r>
              <a:rPr lang="en-US" sz="2133" i="1">
                <a:solidFill>
                  <a:srgbClr val="000000"/>
                </a:solidFill>
                <a:latin typeface="Arial"/>
                <a:ea typeface="Arial"/>
                <a:cs typeface="Arial"/>
                <a:sym typeface="Arial"/>
              </a:rPr>
              <a:t>Auf dieser Folie steht schon zuviel Text. </a:t>
            </a:r>
            <a:br>
              <a:rPr lang="en-US" sz="2133" i="1">
                <a:solidFill>
                  <a:srgbClr val="000000"/>
                </a:solidFill>
                <a:latin typeface="Arial"/>
                <a:ea typeface="Arial"/>
                <a:cs typeface="Arial"/>
                <a:sym typeface="Arial"/>
              </a:rPr>
            </a:br>
            <a:r>
              <a:rPr lang="en-US" sz="2133" i="1">
                <a:solidFill>
                  <a:srgbClr val="000000"/>
                </a:solidFill>
                <a:latin typeface="Arial"/>
                <a:ea typeface="Arial"/>
                <a:cs typeface="Arial"/>
                <a:sym typeface="Arial"/>
              </a:rPr>
              <a:t>Sie ist nur die Gebrauchsanweisung.  </a:t>
            </a:r>
            <a:endParaRPr sz="2133" i="1">
              <a:solidFill>
                <a:srgbClr val="000000"/>
              </a:solidFill>
              <a:latin typeface="Arial"/>
              <a:ea typeface="Arial"/>
              <a:cs typeface="Arial"/>
              <a:sym typeface="Arial"/>
            </a:endParaRPr>
          </a:p>
        </p:txBody>
      </p:sp>
      <p:sp>
        <p:nvSpPr>
          <p:cNvPr id="25" name="Shape 25"/>
          <p:cNvSpPr txBox="1"/>
          <p:nvPr/>
        </p:nvSpPr>
        <p:spPr>
          <a:xfrm>
            <a:off x="117100" y="106175"/>
            <a:ext cx="9884075" cy="1411650"/>
          </a:xfrm>
          <a:prstGeom prst="rect">
            <a:avLst/>
          </a:prstGeom>
          <a:noFill/>
          <a:ln>
            <a:noFill/>
          </a:ln>
        </p:spPr>
        <p:txBody>
          <a:bodyPr spcFirstLastPara="1" wrap="square" lIns="38100" tIns="38100" rIns="38100" bIns="38100" anchor="t" anchorCtr="0">
            <a:noAutofit/>
          </a:bodyPr>
          <a:lstStyle/>
          <a:p>
            <a:pPr marL="0" lvl="0" indent="0" algn="ctr" rtl="0">
              <a:lnSpc>
                <a:spcPct val="100000"/>
              </a:lnSpc>
              <a:spcBef>
                <a:spcPts val="0"/>
              </a:spcBef>
              <a:spcAft>
                <a:spcPts val="0"/>
              </a:spcAft>
              <a:buNone/>
            </a:pPr>
            <a:r>
              <a:rPr lang="en-US" sz="4266" b="1">
                <a:solidFill>
                  <a:srgbClr val="000000"/>
                </a:solidFill>
                <a:latin typeface="Arial"/>
                <a:ea typeface="Arial"/>
                <a:cs typeface="Arial"/>
                <a:sym typeface="Arial"/>
              </a:rPr>
              <a:t>Ein paar Folien für den Start</a:t>
            </a:r>
            <a:br>
              <a:rPr lang="en-US" sz="4266" b="1">
                <a:solidFill>
                  <a:srgbClr val="000000"/>
                </a:solidFill>
                <a:latin typeface="Arial"/>
                <a:ea typeface="Arial"/>
                <a:cs typeface="Arial"/>
                <a:sym typeface="Arial"/>
              </a:rPr>
            </a:br>
            <a:r>
              <a:rPr lang="en-US" sz="4266" b="1">
                <a:solidFill>
                  <a:srgbClr val="000000"/>
                </a:solidFill>
                <a:latin typeface="Arial"/>
                <a:ea typeface="Arial"/>
                <a:cs typeface="Arial"/>
                <a:sym typeface="Arial"/>
              </a:rPr>
              <a:t>von (fast) jeder Sorte Projekt </a:t>
            </a:r>
            <a:endParaRPr sz="4266" b="1">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286125" y="266725"/>
            <a:ext cx="9662950" cy="1117075"/>
          </a:xfrm>
          <a:prstGeom prst="rect">
            <a:avLst/>
          </a:prstGeom>
        </p:spPr>
        <p:txBody>
          <a:bodyPr spcFirstLastPara="1" wrap="square" lIns="38100" tIns="38100" rIns="38100" bIns="38100" anchor="t" anchorCtr="0">
            <a:noAutofit/>
          </a:bodyPr>
          <a:lstStyle/>
          <a:p>
            <a:pPr marL="0" lvl="0" indent="0" algn="ctr" rtl="0">
              <a:lnSpc>
                <a:spcPct val="100000"/>
              </a:lnSpc>
              <a:spcBef>
                <a:spcPts val="0"/>
              </a:spcBef>
              <a:spcAft>
                <a:spcPts val="0"/>
              </a:spcAft>
              <a:buNone/>
            </a:pPr>
            <a:r>
              <a:rPr lang="en-US" sz="3333">
                <a:solidFill>
                  <a:srgbClr val="000000"/>
                </a:solidFill>
                <a:latin typeface="Arial"/>
                <a:ea typeface="Arial"/>
                <a:cs typeface="Arial"/>
                <a:sym typeface="Arial"/>
              </a:rPr>
              <a:t>'</a:t>
            </a:r>
            <a:r>
              <a:rPr lang="en-US" sz="3333" i="1">
                <a:solidFill>
                  <a:srgbClr val="000000"/>
                </a:solidFill>
                <a:latin typeface="Arial"/>
                <a:ea typeface="Arial"/>
                <a:cs typeface="Arial"/>
                <a:sym typeface="Arial"/>
              </a:rPr>
              <a:t>DIE ANDEREN</a:t>
            </a:r>
            <a:r>
              <a:rPr lang="en-US" sz="3333">
                <a:solidFill>
                  <a:srgbClr val="000000"/>
                </a:solidFill>
                <a:latin typeface="Arial"/>
                <a:ea typeface="Arial"/>
                <a:cs typeface="Arial"/>
                <a:sym typeface="Arial"/>
              </a:rPr>
              <a:t>': WIE BRINGEN WIR EINE LAUFENDE KONVERSATION ZUSTANDE? </a:t>
            </a:r>
            <a:endParaRPr sz="3333">
              <a:solidFill>
                <a:srgbClr val="000000"/>
              </a:solidFill>
              <a:latin typeface="Arial"/>
              <a:ea typeface="Arial"/>
              <a:cs typeface="Arial"/>
              <a:sym typeface="Arial"/>
            </a:endParaRPr>
          </a:p>
        </p:txBody>
      </p:sp>
      <p:sp>
        <p:nvSpPr>
          <p:cNvPr id="87" name="Shape 87"/>
          <p:cNvSpPr txBox="1">
            <a:spLocks noGrp="1"/>
          </p:cNvSpPr>
          <p:nvPr>
            <p:ph type="body" idx="1"/>
          </p:nvPr>
        </p:nvSpPr>
        <p:spPr>
          <a:xfrm>
            <a:off x="313800" y="1826425"/>
            <a:ext cx="9628150" cy="5575150"/>
          </a:xfrm>
          <a:prstGeom prst="rect">
            <a:avLst/>
          </a:prstGeom>
        </p:spPr>
        <p:txBody>
          <a:bodyPr spcFirstLastPara="1" wrap="square" lIns="38100" tIns="38100" rIns="38100" bIns="38100" anchor="t" anchorCtr="0">
            <a:noAutofit/>
          </a:bodyPr>
          <a:lstStyle/>
          <a:p>
            <a:pPr marL="0" lvl="0" indent="0" rtl="0">
              <a:lnSpc>
                <a:spcPct val="100000"/>
              </a:lnSpc>
              <a:spcBef>
                <a:spcPts val="0"/>
              </a:spcBef>
              <a:spcAft>
                <a:spcPts val="0"/>
              </a:spcAft>
              <a:buNone/>
            </a:pPr>
            <a:r>
              <a:rPr lang="en-US" sz="2666">
                <a:solidFill>
                  <a:srgbClr val="000000"/>
                </a:solidFill>
                <a:latin typeface="Arial"/>
                <a:ea typeface="Arial"/>
                <a:cs typeface="Arial"/>
                <a:sym typeface="Arial"/>
              </a:rPr>
              <a:t>Wie komme ich (immer neu) an die heran, die wichtig sind für den Erfolg, aber nicht IM Projekt eingebettet sind? </a:t>
            </a:r>
            <a:endParaRPr sz="2666">
              <a:solidFill>
                <a:srgbClr val="000000"/>
              </a:solidFill>
              <a:latin typeface="Arial"/>
              <a:ea typeface="Arial"/>
              <a:cs typeface="Arial"/>
              <a:sym typeface="Arial"/>
            </a:endParaRPr>
          </a:p>
          <a:p>
            <a:pPr marL="0" lvl="0" indent="0" rtl="0">
              <a:lnSpc>
                <a:spcPct val="100000"/>
              </a:lnSpc>
              <a:spcBef>
                <a:spcPts val="0"/>
              </a:spcBef>
              <a:spcAft>
                <a:spcPts val="0"/>
              </a:spcAft>
              <a:buNone/>
            </a:pPr>
            <a:r>
              <a:rPr lang="en-US" sz="2666">
                <a:solidFill>
                  <a:srgbClr val="000000"/>
                </a:solidFill>
                <a:latin typeface="Arial"/>
                <a:ea typeface="Arial"/>
                <a:cs typeface="Arial"/>
                <a:sym typeface="Arial"/>
              </a:rPr>
              <a:t> </a:t>
            </a:r>
            <a:endParaRPr sz="2666">
              <a:solidFill>
                <a:srgbClr val="000000"/>
              </a:solidFill>
              <a:latin typeface="Arial"/>
              <a:ea typeface="Arial"/>
              <a:cs typeface="Arial"/>
              <a:sym typeface="Arial"/>
            </a:endParaRPr>
          </a:p>
          <a:p>
            <a:pPr marL="0" lvl="0" indent="0" rtl="0">
              <a:lnSpc>
                <a:spcPct val="100000"/>
              </a:lnSpc>
              <a:spcBef>
                <a:spcPts val="0"/>
              </a:spcBef>
              <a:spcAft>
                <a:spcPts val="0"/>
              </a:spcAft>
              <a:buNone/>
            </a:pPr>
            <a:r>
              <a:rPr lang="en-US" sz="2666">
                <a:solidFill>
                  <a:srgbClr val="000000"/>
                </a:solidFill>
                <a:latin typeface="Arial"/>
                <a:ea typeface="Arial"/>
                <a:cs typeface="Arial"/>
                <a:sym typeface="Arial"/>
              </a:rPr>
              <a:t>Das ist die Frage nach dem 'Marketing', aber hier verstanden als Teil einer umfassenden Kommunikationsstrategie.</a:t>
            </a:r>
            <a:endParaRPr sz="2666">
              <a:solidFill>
                <a:srgbClr val="000000"/>
              </a:solidFill>
              <a:latin typeface="Arial"/>
              <a:ea typeface="Arial"/>
              <a:cs typeface="Arial"/>
              <a:sym typeface="Arial"/>
            </a:endParaRPr>
          </a:p>
          <a:p>
            <a:pPr marL="0" lvl="0" indent="0" rtl="0">
              <a:lnSpc>
                <a:spcPct val="100000"/>
              </a:lnSpc>
              <a:spcBef>
                <a:spcPts val="0"/>
              </a:spcBef>
              <a:spcAft>
                <a:spcPts val="0"/>
              </a:spcAft>
              <a:buNone/>
            </a:pPr>
            <a:r>
              <a:rPr lang="en-US" sz="2666">
                <a:solidFill>
                  <a:srgbClr val="000000"/>
                </a:solidFill>
                <a:latin typeface="Arial"/>
                <a:ea typeface="Arial"/>
                <a:cs typeface="Arial"/>
                <a:sym typeface="Arial"/>
              </a:rPr>
              <a:t> </a:t>
            </a:r>
            <a:endParaRPr sz="2666">
              <a:solidFill>
                <a:srgbClr val="000000"/>
              </a:solidFill>
              <a:latin typeface="Arial"/>
              <a:ea typeface="Arial"/>
              <a:cs typeface="Arial"/>
              <a:sym typeface="Arial"/>
            </a:endParaRPr>
          </a:p>
          <a:p>
            <a:pPr marL="0" lvl="0" indent="0" rtl="0">
              <a:lnSpc>
                <a:spcPct val="100000"/>
              </a:lnSpc>
              <a:spcBef>
                <a:spcPts val="0"/>
              </a:spcBef>
              <a:spcAft>
                <a:spcPts val="0"/>
              </a:spcAft>
              <a:buNone/>
            </a:pPr>
            <a:r>
              <a:rPr lang="en-US" sz="2666">
                <a:solidFill>
                  <a:srgbClr val="000000"/>
                </a:solidFill>
                <a:latin typeface="Arial"/>
                <a:ea typeface="Arial"/>
                <a:cs typeface="Arial"/>
                <a:sym typeface="Arial"/>
              </a:rPr>
              <a:t>"Die Anderen" sind die Nutzer bzw. Kunden: Wie verwickle ich sie in eine "Konversation"? ("Verkaufen" von komplexen Sachen/ Services heißt: Mit den richtigen Leuten zur richtigen Zeit über die richtigen Dinge reden.)</a:t>
            </a:r>
            <a:endParaRPr sz="2666">
              <a:solidFill>
                <a:srgbClr val="000000"/>
              </a:solidFill>
              <a:latin typeface="Arial"/>
              <a:ea typeface="Arial"/>
              <a:cs typeface="Arial"/>
              <a:sym typeface="Arial"/>
            </a:endParaRPr>
          </a:p>
          <a:p>
            <a:pPr marL="0" lvl="0" indent="0" rtl="0">
              <a:lnSpc>
                <a:spcPct val="100000"/>
              </a:lnSpc>
              <a:spcBef>
                <a:spcPts val="0"/>
              </a:spcBef>
              <a:spcAft>
                <a:spcPts val="0"/>
              </a:spcAft>
              <a:buNone/>
            </a:pPr>
            <a:endParaRPr sz="2666">
              <a:solidFill>
                <a:srgbClr val="000000"/>
              </a:solidFill>
              <a:latin typeface="Arial"/>
              <a:ea typeface="Arial"/>
              <a:cs typeface="Arial"/>
              <a:sym typeface="Arial"/>
            </a:endParaRPr>
          </a:p>
          <a:p>
            <a:pPr marL="0" lvl="0" indent="0" rtl="0">
              <a:lnSpc>
                <a:spcPct val="100000"/>
              </a:lnSpc>
              <a:spcBef>
                <a:spcPts val="0"/>
              </a:spcBef>
              <a:spcAft>
                <a:spcPts val="0"/>
              </a:spcAft>
              <a:buNone/>
            </a:pPr>
            <a:r>
              <a:rPr lang="en-US" sz="2666">
                <a:solidFill>
                  <a:srgbClr val="000000"/>
                </a:solidFill>
                <a:latin typeface="Arial"/>
                <a:ea typeface="Arial"/>
                <a:cs typeface="Arial"/>
                <a:sym typeface="Arial"/>
              </a:rPr>
              <a:t>"Die Anderen" sind auch alle, die uns das Projekt in irgend einer anderen Funktion "abkaufen" müssen. (Dazu gehören auch die Leute IM Projekt, du selbst eingeschlossen.)</a:t>
            </a:r>
            <a:endParaRPr sz="2666">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313800" y="314225"/>
            <a:ext cx="9628150" cy="1097425"/>
          </a:xfrm>
          <a:prstGeom prst="rect">
            <a:avLst/>
          </a:prstGeom>
        </p:spPr>
        <p:txBody>
          <a:bodyPr spcFirstLastPara="1" wrap="square" lIns="38100" tIns="38100" rIns="38100" bIns="38100" anchor="t" anchorCtr="0">
            <a:noAutofit/>
          </a:bodyPr>
          <a:lstStyle/>
          <a:p>
            <a:pPr marL="0" lvl="0" indent="0" algn="ctr" rtl="0">
              <a:lnSpc>
                <a:spcPct val="100000"/>
              </a:lnSpc>
              <a:spcBef>
                <a:spcPts val="0"/>
              </a:spcBef>
              <a:spcAft>
                <a:spcPts val="0"/>
              </a:spcAft>
              <a:buNone/>
            </a:pPr>
            <a:r>
              <a:rPr lang="en-US" sz="3466">
                <a:solidFill>
                  <a:srgbClr val="000000"/>
                </a:solidFill>
                <a:latin typeface="Arial"/>
                <a:ea typeface="Arial"/>
                <a:cs typeface="Arial"/>
                <a:sym typeface="Arial"/>
              </a:rPr>
              <a:t>WIE VERNETZE </a:t>
            </a:r>
            <a:r>
              <a:rPr lang="en-US" sz="3466"/>
              <a:t>I</a:t>
            </a:r>
            <a:r>
              <a:rPr lang="en-US" sz="3466">
                <a:solidFill>
                  <a:srgbClr val="000000"/>
                </a:solidFill>
                <a:latin typeface="Arial"/>
                <a:ea typeface="Arial"/>
                <a:cs typeface="Arial"/>
                <a:sym typeface="Arial"/>
              </a:rPr>
              <a:t>CH MICH / WIR UNS </a:t>
            </a:r>
            <a:br>
              <a:rPr lang="en-US" sz="3466">
                <a:solidFill>
                  <a:srgbClr val="000000"/>
                </a:solidFill>
                <a:latin typeface="Arial"/>
                <a:ea typeface="Arial"/>
                <a:cs typeface="Arial"/>
                <a:sym typeface="Arial"/>
              </a:rPr>
            </a:br>
            <a:r>
              <a:rPr lang="en-US" sz="3466">
                <a:solidFill>
                  <a:srgbClr val="000000"/>
                </a:solidFill>
                <a:latin typeface="Arial"/>
                <a:ea typeface="Arial"/>
                <a:cs typeface="Arial"/>
                <a:sym typeface="Arial"/>
              </a:rPr>
              <a:t>MIT 'AUSSENSTEHENDEN'?</a:t>
            </a:r>
            <a:endParaRPr sz="3466">
              <a:solidFill>
                <a:srgbClr val="000000"/>
              </a:solidFill>
              <a:latin typeface="Arial"/>
              <a:ea typeface="Arial"/>
              <a:cs typeface="Arial"/>
              <a:sym typeface="Arial"/>
            </a:endParaRPr>
          </a:p>
        </p:txBody>
      </p:sp>
      <p:sp>
        <p:nvSpPr>
          <p:cNvPr id="93" name="Shape 93"/>
          <p:cNvSpPr txBox="1">
            <a:spLocks noGrp="1"/>
          </p:cNvSpPr>
          <p:nvPr>
            <p:ph type="body" idx="1"/>
          </p:nvPr>
        </p:nvSpPr>
        <p:spPr>
          <a:xfrm>
            <a:off x="313800" y="1826425"/>
            <a:ext cx="9628150" cy="5575150"/>
          </a:xfrm>
          <a:prstGeom prst="rect">
            <a:avLst/>
          </a:prstGeom>
        </p:spPr>
        <p:txBody>
          <a:bodyPr spcFirstLastPara="1" wrap="square" lIns="38100" tIns="38100" rIns="38100" bIns="38100" anchor="t" anchorCtr="0">
            <a:noAutofit/>
          </a:bodyPr>
          <a:lstStyle/>
          <a:p>
            <a:pPr marL="0" lvl="0" indent="0" rtl="0">
              <a:lnSpc>
                <a:spcPct val="100000"/>
              </a:lnSpc>
              <a:spcBef>
                <a:spcPts val="0"/>
              </a:spcBef>
              <a:spcAft>
                <a:spcPts val="0"/>
              </a:spcAft>
              <a:buNone/>
            </a:pPr>
            <a:r>
              <a:rPr lang="en-US" sz="2666">
                <a:solidFill>
                  <a:srgbClr val="000000"/>
                </a:solidFill>
                <a:latin typeface="Arial"/>
                <a:ea typeface="Arial"/>
                <a:cs typeface="Arial"/>
                <a:sym typeface="Arial"/>
              </a:rPr>
              <a:t>Sehr wichtig!</a:t>
            </a:r>
            <a:endParaRPr sz="2666">
              <a:solidFill>
                <a:srgbClr val="000000"/>
              </a:solidFill>
              <a:latin typeface="Arial"/>
              <a:ea typeface="Arial"/>
              <a:cs typeface="Arial"/>
              <a:sym typeface="Arial"/>
            </a:endParaRPr>
          </a:p>
          <a:p>
            <a:pPr marL="0" lvl="0" indent="0" rtl="0">
              <a:lnSpc>
                <a:spcPct val="100000"/>
              </a:lnSpc>
              <a:spcBef>
                <a:spcPts val="0"/>
              </a:spcBef>
              <a:spcAft>
                <a:spcPts val="0"/>
              </a:spcAft>
              <a:buNone/>
            </a:pPr>
            <a:r>
              <a:rPr lang="en-US" sz="2666">
                <a:solidFill>
                  <a:srgbClr val="000000"/>
                </a:solidFill>
                <a:latin typeface="Arial"/>
                <a:ea typeface="Arial"/>
                <a:cs typeface="Arial"/>
                <a:sym typeface="Arial"/>
              </a:rPr>
              <a:t> </a:t>
            </a:r>
            <a:endParaRPr sz="2666">
              <a:solidFill>
                <a:srgbClr val="000000"/>
              </a:solidFill>
              <a:latin typeface="Arial"/>
              <a:ea typeface="Arial"/>
              <a:cs typeface="Arial"/>
              <a:sym typeface="Arial"/>
            </a:endParaRPr>
          </a:p>
          <a:p>
            <a:pPr marL="0" lvl="0" indent="0" rtl="0">
              <a:lnSpc>
                <a:spcPct val="100000"/>
              </a:lnSpc>
              <a:spcBef>
                <a:spcPts val="0"/>
              </a:spcBef>
              <a:spcAft>
                <a:spcPts val="0"/>
              </a:spcAft>
              <a:buNone/>
            </a:pPr>
            <a:r>
              <a:rPr lang="en-US" sz="2666">
                <a:solidFill>
                  <a:srgbClr val="000000"/>
                </a:solidFill>
                <a:latin typeface="Arial"/>
                <a:ea typeface="Arial"/>
                <a:cs typeface="Arial"/>
                <a:sym typeface="Arial"/>
              </a:rPr>
              <a:t>Wie können wir durch laufende Vernetzung und Austausch</a:t>
            </a:r>
            <a:br>
              <a:rPr lang="en-US" sz="2666">
                <a:solidFill>
                  <a:srgbClr val="000000"/>
                </a:solidFill>
                <a:latin typeface="Arial"/>
                <a:ea typeface="Arial"/>
                <a:cs typeface="Arial"/>
                <a:sym typeface="Arial"/>
              </a:rPr>
            </a:br>
            <a:r>
              <a:rPr lang="en-US" sz="2666">
                <a:solidFill>
                  <a:srgbClr val="000000"/>
                </a:solidFill>
                <a:latin typeface="Arial"/>
                <a:ea typeface="Arial"/>
                <a:cs typeface="Arial"/>
                <a:sym typeface="Arial"/>
              </a:rPr>
              <a:t>mit anderen gezielt Energie in mein Projekt hineinlenken?</a:t>
            </a:r>
            <a:endParaRPr sz="2666">
              <a:solidFill>
                <a:srgbClr val="000000"/>
              </a:solidFill>
              <a:latin typeface="Arial"/>
              <a:ea typeface="Arial"/>
              <a:cs typeface="Arial"/>
              <a:sym typeface="Arial"/>
            </a:endParaRPr>
          </a:p>
          <a:p>
            <a:pPr marL="0" lvl="0" indent="0" rtl="0">
              <a:lnSpc>
                <a:spcPct val="100000"/>
              </a:lnSpc>
              <a:spcBef>
                <a:spcPts val="0"/>
              </a:spcBef>
              <a:spcAft>
                <a:spcPts val="0"/>
              </a:spcAft>
              <a:buNone/>
            </a:pPr>
            <a:r>
              <a:rPr lang="en-US" sz="2666">
                <a:solidFill>
                  <a:srgbClr val="000000"/>
                </a:solidFill>
                <a:latin typeface="Arial"/>
                <a:ea typeface="Arial"/>
                <a:cs typeface="Arial"/>
                <a:sym typeface="Arial"/>
              </a:rPr>
              <a:t/>
            </a:r>
            <a:br>
              <a:rPr lang="en-US" sz="2666">
                <a:solidFill>
                  <a:srgbClr val="000000"/>
                </a:solidFill>
                <a:latin typeface="Arial"/>
                <a:ea typeface="Arial"/>
                <a:cs typeface="Arial"/>
                <a:sym typeface="Arial"/>
              </a:rPr>
            </a:br>
            <a:r>
              <a:rPr lang="en-US" sz="2666">
                <a:solidFill>
                  <a:srgbClr val="000000"/>
                </a:solidFill>
                <a:latin typeface="Arial"/>
                <a:ea typeface="Arial"/>
                <a:cs typeface="Arial"/>
                <a:sym typeface="Arial"/>
              </a:rPr>
              <a:t>Sei es durch Austausch von Know-how und Ressourcen, wertvoller Information, Vitamin B, oder schlicht Enthusiasmus  ...</a:t>
            </a:r>
            <a:endParaRPr sz="2666">
              <a:solidFill>
                <a:srgbClr val="000000"/>
              </a:solidFill>
              <a:latin typeface="Arial"/>
              <a:ea typeface="Arial"/>
              <a:cs typeface="Arial"/>
              <a:sym typeface="Arial"/>
            </a:endParaRPr>
          </a:p>
          <a:p>
            <a:pPr marL="0" lvl="0" indent="0" rtl="0">
              <a:lnSpc>
                <a:spcPct val="100000"/>
              </a:lnSpc>
              <a:spcBef>
                <a:spcPts val="0"/>
              </a:spcBef>
              <a:spcAft>
                <a:spcPts val="0"/>
              </a:spcAft>
              <a:buNone/>
            </a:pPr>
            <a:r>
              <a:rPr lang="en-US" sz="2666">
                <a:solidFill>
                  <a:srgbClr val="000000"/>
                </a:solidFill>
                <a:latin typeface="Arial"/>
                <a:ea typeface="Arial"/>
                <a:cs typeface="Arial"/>
                <a:sym typeface="Arial"/>
              </a:rPr>
              <a:t> </a:t>
            </a:r>
            <a:endParaRPr sz="2666">
              <a:solidFill>
                <a:srgbClr val="000000"/>
              </a:solidFill>
              <a:latin typeface="Arial"/>
              <a:ea typeface="Arial"/>
              <a:cs typeface="Arial"/>
              <a:sym typeface="Arial"/>
            </a:endParaRPr>
          </a:p>
          <a:p>
            <a:pPr marL="0" lvl="0" indent="0" rtl="0">
              <a:lnSpc>
                <a:spcPct val="100000"/>
              </a:lnSpc>
              <a:spcBef>
                <a:spcPts val="0"/>
              </a:spcBef>
              <a:spcAft>
                <a:spcPts val="0"/>
              </a:spcAft>
              <a:buNone/>
            </a:pPr>
            <a:r>
              <a:rPr lang="en-US" sz="2666">
                <a:solidFill>
                  <a:srgbClr val="000000"/>
                </a:solidFill>
                <a:latin typeface="Arial"/>
                <a:ea typeface="Arial"/>
                <a:cs typeface="Arial"/>
                <a:sym typeface="Arial"/>
              </a:rPr>
              <a:t>Versuche, möglichst jeden Tag irgendeinen lebendigen Kontakt mit jemand zu haben, die/der irgendwie an deinem Feld interessiert ist. Dazu brauchst du die Sozialen Web-Medien.</a:t>
            </a:r>
            <a:endParaRPr sz="2666">
              <a:solidFill>
                <a:srgbClr val="000000"/>
              </a:solidFill>
              <a:latin typeface="Arial"/>
              <a:ea typeface="Arial"/>
              <a:cs typeface="Arial"/>
              <a:sym typeface="Arial"/>
            </a:endParaRPr>
          </a:p>
          <a:p>
            <a:pPr marL="0" lvl="0" indent="0" rtl="0">
              <a:lnSpc>
                <a:spcPct val="100000"/>
              </a:lnSpc>
              <a:spcBef>
                <a:spcPts val="0"/>
              </a:spcBef>
              <a:spcAft>
                <a:spcPts val="0"/>
              </a:spcAft>
              <a:buNone/>
            </a:pPr>
            <a:r>
              <a:rPr lang="en-US" sz="2666">
                <a:solidFill>
                  <a:srgbClr val="000000"/>
                </a:solidFill>
                <a:latin typeface="Arial"/>
                <a:ea typeface="Arial"/>
                <a:cs typeface="Arial"/>
                <a:sym typeface="Arial"/>
              </a:rPr>
              <a:t/>
            </a:r>
            <a:br>
              <a:rPr lang="en-US" sz="2666">
                <a:solidFill>
                  <a:srgbClr val="000000"/>
                </a:solidFill>
                <a:latin typeface="Arial"/>
                <a:ea typeface="Arial"/>
                <a:cs typeface="Arial"/>
                <a:sym typeface="Arial"/>
              </a:rPr>
            </a:br>
            <a:endParaRPr sz="2666">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313800" y="314225"/>
            <a:ext cx="9628150" cy="1175975"/>
          </a:xfrm>
          <a:prstGeom prst="rect">
            <a:avLst/>
          </a:prstGeom>
        </p:spPr>
        <p:txBody>
          <a:bodyPr spcFirstLastPara="1" wrap="square" lIns="38100" tIns="38100" rIns="38100" bIns="38100" anchor="t" anchorCtr="0">
            <a:noAutofit/>
          </a:bodyPr>
          <a:lstStyle/>
          <a:p>
            <a:pPr marL="0" lvl="0" indent="0" algn="ctr" rtl="0">
              <a:lnSpc>
                <a:spcPct val="100000"/>
              </a:lnSpc>
              <a:spcBef>
                <a:spcPts val="0"/>
              </a:spcBef>
              <a:spcAft>
                <a:spcPts val="0"/>
              </a:spcAft>
              <a:buNone/>
            </a:pPr>
            <a:r>
              <a:rPr lang="en-US" sz="3733">
                <a:solidFill>
                  <a:srgbClr val="000000"/>
                </a:solidFill>
                <a:latin typeface="Arial"/>
                <a:ea typeface="Arial"/>
                <a:cs typeface="Arial"/>
                <a:sym typeface="Arial"/>
              </a:rPr>
              <a:t>WOFÜR WÜRDE DER GELDAUSGEBER DAS NÖTIGE GELD SONST AUSGEBEN?</a:t>
            </a:r>
            <a:endParaRPr sz="3733">
              <a:solidFill>
                <a:srgbClr val="000000"/>
              </a:solidFill>
              <a:latin typeface="Arial"/>
              <a:ea typeface="Arial"/>
              <a:cs typeface="Arial"/>
              <a:sym typeface="Arial"/>
            </a:endParaRPr>
          </a:p>
        </p:txBody>
      </p:sp>
      <p:sp>
        <p:nvSpPr>
          <p:cNvPr id="99" name="Shape 99"/>
          <p:cNvSpPr txBox="1">
            <a:spLocks noGrp="1"/>
          </p:cNvSpPr>
          <p:nvPr>
            <p:ph type="body" idx="1"/>
          </p:nvPr>
        </p:nvSpPr>
        <p:spPr>
          <a:xfrm>
            <a:off x="313800" y="1826425"/>
            <a:ext cx="9628150" cy="5575150"/>
          </a:xfrm>
          <a:prstGeom prst="rect">
            <a:avLst/>
          </a:prstGeom>
        </p:spPr>
        <p:txBody>
          <a:bodyPr spcFirstLastPara="1" wrap="square" lIns="38100" tIns="38100" rIns="38100" bIns="38100" anchor="t" anchorCtr="0">
            <a:noAutofit/>
          </a:bodyPr>
          <a:lstStyle/>
          <a:p>
            <a:pPr marL="0" lvl="0" indent="0" rtl="0">
              <a:lnSpc>
                <a:spcPct val="100000"/>
              </a:lnSpc>
              <a:spcBef>
                <a:spcPts val="0"/>
              </a:spcBef>
              <a:spcAft>
                <a:spcPts val="0"/>
              </a:spcAft>
              <a:buNone/>
            </a:pPr>
            <a:r>
              <a:rPr lang="en-US" sz="2666">
                <a:solidFill>
                  <a:srgbClr val="000000"/>
                </a:solidFill>
                <a:latin typeface="Arial"/>
                <a:ea typeface="Arial"/>
                <a:cs typeface="Arial"/>
                <a:sym typeface="Arial"/>
              </a:rPr>
              <a:t>Wenn du irgendetwas "verkaufen" willst (und das kann auch </a:t>
            </a:r>
            <a:br>
              <a:rPr lang="en-US" sz="2666">
                <a:solidFill>
                  <a:srgbClr val="000000"/>
                </a:solidFill>
                <a:latin typeface="Arial"/>
                <a:ea typeface="Arial"/>
                <a:cs typeface="Arial"/>
                <a:sym typeface="Arial"/>
              </a:rPr>
            </a:br>
            <a:r>
              <a:rPr lang="en-US" sz="2666">
                <a:solidFill>
                  <a:srgbClr val="000000"/>
                </a:solidFill>
                <a:latin typeface="Arial"/>
                <a:ea typeface="Arial"/>
                <a:cs typeface="Arial"/>
                <a:sym typeface="Arial"/>
              </a:rPr>
              <a:t>eine Idee sein, die mit Aufmerksamkeit oder Engagement </a:t>
            </a:r>
            <a:br>
              <a:rPr lang="en-US" sz="2666">
                <a:solidFill>
                  <a:srgbClr val="000000"/>
                </a:solidFill>
                <a:latin typeface="Arial"/>
                <a:ea typeface="Arial"/>
                <a:cs typeface="Arial"/>
                <a:sym typeface="Arial"/>
              </a:rPr>
            </a:br>
            <a:r>
              <a:rPr lang="en-US" sz="2666">
                <a:solidFill>
                  <a:srgbClr val="000000"/>
                </a:solidFill>
                <a:latin typeface="Arial"/>
                <a:ea typeface="Arial"/>
                <a:cs typeface="Arial"/>
                <a:sym typeface="Arial"/>
              </a:rPr>
              <a:t>bezahlt wird) ... </a:t>
            </a:r>
            <a:endParaRPr sz="2666">
              <a:solidFill>
                <a:srgbClr val="000000"/>
              </a:solidFill>
              <a:latin typeface="Arial"/>
              <a:ea typeface="Arial"/>
              <a:cs typeface="Arial"/>
              <a:sym typeface="Arial"/>
            </a:endParaRPr>
          </a:p>
          <a:p>
            <a:pPr marL="0" lvl="0" indent="0" rtl="0">
              <a:lnSpc>
                <a:spcPct val="100000"/>
              </a:lnSpc>
              <a:spcBef>
                <a:spcPts val="0"/>
              </a:spcBef>
              <a:spcAft>
                <a:spcPts val="0"/>
              </a:spcAft>
              <a:buNone/>
            </a:pPr>
            <a:r>
              <a:rPr lang="en-US" sz="2666">
                <a:solidFill>
                  <a:srgbClr val="000000"/>
                </a:solidFill>
                <a:latin typeface="Arial"/>
                <a:ea typeface="Arial"/>
                <a:cs typeface="Arial"/>
                <a:sym typeface="Arial"/>
              </a:rPr>
              <a:t> </a:t>
            </a:r>
            <a:endParaRPr sz="2666">
              <a:solidFill>
                <a:srgbClr val="000000"/>
              </a:solidFill>
              <a:latin typeface="Arial"/>
              <a:ea typeface="Arial"/>
              <a:cs typeface="Arial"/>
              <a:sym typeface="Arial"/>
            </a:endParaRPr>
          </a:p>
          <a:p>
            <a:pPr marL="0" lvl="0" indent="0" rtl="0">
              <a:lnSpc>
                <a:spcPct val="100000"/>
              </a:lnSpc>
              <a:spcBef>
                <a:spcPts val="0"/>
              </a:spcBef>
              <a:spcAft>
                <a:spcPts val="0"/>
              </a:spcAft>
              <a:buNone/>
            </a:pPr>
            <a:r>
              <a:rPr lang="en-US" sz="2666">
                <a:solidFill>
                  <a:srgbClr val="000000"/>
                </a:solidFill>
                <a:latin typeface="Arial"/>
                <a:ea typeface="Arial"/>
                <a:cs typeface="Arial"/>
                <a:sym typeface="Arial"/>
              </a:rPr>
              <a:t>... dann musst du dich fragen, wo die knappen Ressourcen, die du bekommen willst (Geld, Aufmerksamkeit, Engagement) sonst hingehen würden. </a:t>
            </a:r>
            <a:endParaRPr sz="2666">
              <a:solidFill>
                <a:srgbClr val="000000"/>
              </a:solidFill>
              <a:latin typeface="Arial"/>
              <a:ea typeface="Arial"/>
              <a:cs typeface="Arial"/>
              <a:sym typeface="Arial"/>
            </a:endParaRPr>
          </a:p>
          <a:p>
            <a:pPr marL="0" lvl="0" indent="0" rtl="0">
              <a:lnSpc>
                <a:spcPct val="100000"/>
              </a:lnSpc>
              <a:spcBef>
                <a:spcPts val="0"/>
              </a:spcBef>
              <a:spcAft>
                <a:spcPts val="0"/>
              </a:spcAft>
              <a:buNone/>
            </a:pPr>
            <a:endParaRPr sz="2666">
              <a:solidFill>
                <a:srgbClr val="000000"/>
              </a:solidFill>
              <a:latin typeface="Arial"/>
              <a:ea typeface="Arial"/>
              <a:cs typeface="Arial"/>
              <a:sym typeface="Arial"/>
            </a:endParaRPr>
          </a:p>
          <a:p>
            <a:pPr marL="0" lvl="0" indent="0" rtl="0">
              <a:lnSpc>
                <a:spcPct val="100000"/>
              </a:lnSpc>
              <a:spcBef>
                <a:spcPts val="0"/>
              </a:spcBef>
              <a:spcAft>
                <a:spcPts val="0"/>
              </a:spcAft>
              <a:buNone/>
            </a:pPr>
            <a:r>
              <a:rPr lang="en-US" sz="2666">
                <a:solidFill>
                  <a:srgbClr val="000000"/>
                </a:solidFill>
                <a:latin typeface="Arial"/>
                <a:ea typeface="Arial"/>
                <a:cs typeface="Arial"/>
                <a:sym typeface="Arial"/>
              </a:rPr>
              <a:t>Wenn ein "Kunde" Geld/Aufmerksamkeit/Engagement für deinProdukt/Projekt ausgibt, welchen anderen Produkten/ Projekten, die sie/er im Horizont hat, gibt sie/er es dann nicht?</a:t>
            </a:r>
            <a:endParaRPr sz="2666">
              <a:solidFill>
                <a:srgbClr val="000000"/>
              </a:solidFill>
              <a:latin typeface="Arial"/>
              <a:ea typeface="Arial"/>
              <a:cs typeface="Arial"/>
              <a:sym typeface="Arial"/>
            </a:endParaRPr>
          </a:p>
          <a:p>
            <a:pPr marL="0" lvl="0" indent="0" rtl="0">
              <a:lnSpc>
                <a:spcPct val="100000"/>
              </a:lnSpc>
              <a:spcBef>
                <a:spcPts val="0"/>
              </a:spcBef>
              <a:spcAft>
                <a:spcPts val="0"/>
              </a:spcAft>
              <a:buNone/>
            </a:pPr>
            <a:r>
              <a:rPr lang="en-US" sz="2666">
                <a:solidFill>
                  <a:srgbClr val="000000"/>
                </a:solidFill>
                <a:latin typeface="Arial"/>
                <a:ea typeface="Arial"/>
                <a:cs typeface="Arial"/>
                <a:sym typeface="Arial"/>
              </a:rPr>
              <a:t/>
            </a:r>
            <a:br>
              <a:rPr lang="en-US" sz="2666">
                <a:solidFill>
                  <a:srgbClr val="000000"/>
                </a:solidFill>
                <a:latin typeface="Arial"/>
                <a:ea typeface="Arial"/>
                <a:cs typeface="Arial"/>
                <a:sym typeface="Arial"/>
              </a:rPr>
            </a:br>
            <a:r>
              <a:rPr lang="en-US" sz="2666">
                <a:solidFill>
                  <a:srgbClr val="000000"/>
                </a:solidFill>
                <a:latin typeface="Arial"/>
                <a:ea typeface="Arial"/>
                <a:cs typeface="Arial"/>
                <a:sym typeface="Arial"/>
              </a:rPr>
              <a:t>Und was haben ich/wir, das sie nicht haben? Ein besseres Produkt? Einen besseren Kontakt? Eine bessere Metapher? ... </a:t>
            </a:r>
            <a:endParaRPr sz="2666">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304800" y="304800"/>
            <a:ext cx="9626600" cy="990600"/>
          </a:xfrm>
          <a:prstGeom prst="rect">
            <a:avLst/>
          </a:prstGeom>
        </p:spPr>
        <p:txBody>
          <a:bodyPr spcFirstLastPara="1" wrap="square" lIns="38100" tIns="38100" rIns="38100" bIns="38100" anchor="t" anchorCtr="0">
            <a:noAutofit/>
          </a:bodyPr>
          <a:lstStyle/>
          <a:p>
            <a:pPr marL="0" lvl="0" indent="0" algn="ctr" rtl="0">
              <a:lnSpc>
                <a:spcPct val="100000"/>
              </a:lnSpc>
              <a:spcBef>
                <a:spcPts val="0"/>
              </a:spcBef>
              <a:spcAft>
                <a:spcPts val="0"/>
              </a:spcAft>
              <a:buNone/>
            </a:pPr>
            <a:r>
              <a:rPr lang="en-US" sz="4266">
                <a:solidFill>
                  <a:srgbClr val="000000"/>
                </a:solidFill>
                <a:latin typeface="Arial"/>
                <a:ea typeface="Arial"/>
                <a:cs typeface="Arial"/>
                <a:sym typeface="Arial"/>
              </a:rPr>
              <a:t>WAS WIRD SCHIEFGEHEN?</a:t>
            </a:r>
            <a:endParaRPr sz="4266">
              <a:solidFill>
                <a:srgbClr val="000000"/>
              </a:solidFill>
              <a:latin typeface="Arial"/>
              <a:ea typeface="Arial"/>
              <a:cs typeface="Arial"/>
              <a:sym typeface="Arial"/>
            </a:endParaRPr>
          </a:p>
        </p:txBody>
      </p:sp>
      <p:sp>
        <p:nvSpPr>
          <p:cNvPr id="105" name="Shape 105"/>
          <p:cNvSpPr txBox="1">
            <a:spLocks noGrp="1"/>
          </p:cNvSpPr>
          <p:nvPr>
            <p:ph type="body" idx="1"/>
          </p:nvPr>
        </p:nvSpPr>
        <p:spPr>
          <a:xfrm>
            <a:off x="304800" y="1828800"/>
            <a:ext cx="9626600" cy="5562600"/>
          </a:xfrm>
          <a:prstGeom prst="rect">
            <a:avLst/>
          </a:prstGeom>
        </p:spPr>
        <p:txBody>
          <a:bodyPr spcFirstLastPara="1" wrap="square" lIns="38100" tIns="38100" rIns="38100" bIns="38100" anchor="t" anchorCtr="0">
            <a:noAutofit/>
          </a:bodyPr>
          <a:lstStyle/>
          <a:p>
            <a:pPr marL="0" lvl="0" indent="0" rtl="0">
              <a:lnSpc>
                <a:spcPct val="100000"/>
              </a:lnSpc>
              <a:spcBef>
                <a:spcPts val="0"/>
              </a:spcBef>
              <a:spcAft>
                <a:spcPts val="0"/>
              </a:spcAft>
              <a:buNone/>
            </a:pPr>
            <a:r>
              <a:rPr lang="en-US" sz="2666">
                <a:solidFill>
                  <a:srgbClr val="000000"/>
                </a:solidFill>
                <a:latin typeface="Arial"/>
                <a:ea typeface="Arial"/>
                <a:cs typeface="Arial"/>
                <a:sym typeface="Arial"/>
              </a:rPr>
              <a:t>Einiges wird schiefgehen, das ist jetzt schon klar. Was ist aus Realisten-Sicht vorhersehbar?</a:t>
            </a:r>
            <a:br>
              <a:rPr lang="en-US" sz="2666">
                <a:solidFill>
                  <a:srgbClr val="000000"/>
                </a:solidFill>
                <a:latin typeface="Arial"/>
                <a:ea typeface="Arial"/>
                <a:cs typeface="Arial"/>
                <a:sym typeface="Arial"/>
              </a:rPr>
            </a:br>
            <a:r>
              <a:rPr lang="en-US" sz="2666">
                <a:solidFill>
                  <a:srgbClr val="000000"/>
                </a:solidFill>
                <a:latin typeface="Arial"/>
                <a:ea typeface="Arial"/>
                <a:cs typeface="Arial"/>
                <a:sym typeface="Arial"/>
              </a:rPr>
              <a:t/>
            </a:r>
            <a:br>
              <a:rPr lang="en-US" sz="2666">
                <a:solidFill>
                  <a:srgbClr val="000000"/>
                </a:solidFill>
                <a:latin typeface="Arial"/>
                <a:ea typeface="Arial"/>
                <a:cs typeface="Arial"/>
                <a:sym typeface="Arial"/>
              </a:rPr>
            </a:br>
            <a:r>
              <a:rPr lang="en-US" sz="2666">
                <a:solidFill>
                  <a:srgbClr val="000000"/>
                </a:solidFill>
                <a:latin typeface="Arial"/>
                <a:ea typeface="Arial"/>
                <a:cs typeface="Arial"/>
                <a:sym typeface="Arial"/>
              </a:rPr>
              <a:t>("So wie ich mich kenne, so wie ich meinen Chef kenne, so wie ich diesen Laden kenne, wird XXX passieren ...")</a:t>
            </a:r>
            <a:br>
              <a:rPr lang="en-US" sz="2666">
                <a:solidFill>
                  <a:srgbClr val="000000"/>
                </a:solidFill>
                <a:latin typeface="Arial"/>
                <a:ea typeface="Arial"/>
                <a:cs typeface="Arial"/>
                <a:sym typeface="Arial"/>
              </a:rPr>
            </a:br>
            <a:r>
              <a:rPr lang="en-US" sz="2666">
                <a:solidFill>
                  <a:srgbClr val="000000"/>
                </a:solidFill>
                <a:latin typeface="Arial"/>
                <a:ea typeface="Arial"/>
                <a:cs typeface="Arial"/>
                <a:sym typeface="Arial"/>
              </a:rPr>
              <a:t/>
            </a:r>
            <a:br>
              <a:rPr lang="en-US" sz="2666">
                <a:solidFill>
                  <a:srgbClr val="000000"/>
                </a:solidFill>
                <a:latin typeface="Arial"/>
                <a:ea typeface="Arial"/>
                <a:cs typeface="Arial"/>
                <a:sym typeface="Arial"/>
              </a:rPr>
            </a:br>
            <a:r>
              <a:rPr lang="en-US" sz="2666">
                <a:solidFill>
                  <a:srgbClr val="000000"/>
                </a:solidFill>
                <a:latin typeface="Arial"/>
                <a:ea typeface="Arial"/>
                <a:cs typeface="Arial"/>
                <a:sym typeface="Arial"/>
              </a:rPr>
              <a:t>Deadlines werden NICHT eingehalten werden, die Qualität von irgendetwas wird NICHT gleich befriedigend sein </a:t>
            </a:r>
            <a:r>
              <a:rPr lang="en-US"/>
              <a:t>…</a:t>
            </a:r>
            <a:endParaRPr sz="2666">
              <a:solidFill>
                <a:srgbClr val="000000"/>
              </a:solidFill>
              <a:latin typeface="Arial"/>
              <a:ea typeface="Arial"/>
              <a:cs typeface="Arial"/>
              <a:sym typeface="Arial"/>
            </a:endParaRPr>
          </a:p>
          <a:p>
            <a:pPr marL="0" lvl="0" indent="0" rtl="0">
              <a:lnSpc>
                <a:spcPct val="100000"/>
              </a:lnSpc>
              <a:spcBef>
                <a:spcPts val="0"/>
              </a:spcBef>
              <a:spcAft>
                <a:spcPts val="0"/>
              </a:spcAft>
              <a:buNone/>
            </a:pPr>
            <a:endParaRPr/>
          </a:p>
          <a:p>
            <a:pPr marL="0" lvl="0" indent="0" rtl="0">
              <a:lnSpc>
                <a:spcPct val="100000"/>
              </a:lnSpc>
              <a:spcBef>
                <a:spcPts val="0"/>
              </a:spcBef>
              <a:spcAft>
                <a:spcPts val="0"/>
              </a:spcAft>
              <a:buNone/>
            </a:pPr>
            <a:r>
              <a:rPr lang="en-US"/>
              <a:t>USER werden nicht damit zurechtkommen. (Design Thinking!)</a:t>
            </a:r>
            <a:endParaRPr/>
          </a:p>
          <a:p>
            <a:pPr marL="0" lvl="0" indent="0" rtl="0">
              <a:lnSpc>
                <a:spcPct val="100000"/>
              </a:lnSpc>
              <a:spcBef>
                <a:spcPts val="0"/>
              </a:spcBef>
              <a:spcAft>
                <a:spcPts val="0"/>
              </a:spcAft>
              <a:buNone/>
            </a:pPr>
            <a:r>
              <a:rPr lang="en-US" sz="2666">
                <a:solidFill>
                  <a:srgbClr val="000000"/>
                </a:solidFill>
                <a:latin typeface="Arial"/>
                <a:ea typeface="Arial"/>
                <a:cs typeface="Arial"/>
                <a:sym typeface="Arial"/>
              </a:rPr>
              <a:t> </a:t>
            </a:r>
            <a:endParaRPr sz="2666">
              <a:solidFill>
                <a:srgbClr val="000000"/>
              </a:solidFill>
              <a:latin typeface="Arial"/>
              <a:ea typeface="Arial"/>
              <a:cs typeface="Arial"/>
              <a:sym typeface="Arial"/>
            </a:endParaRPr>
          </a:p>
          <a:p>
            <a:pPr marL="0" lvl="0" indent="0" rtl="0">
              <a:lnSpc>
                <a:spcPct val="100000"/>
              </a:lnSpc>
              <a:spcBef>
                <a:spcPts val="0"/>
              </a:spcBef>
              <a:spcAft>
                <a:spcPts val="0"/>
              </a:spcAft>
              <a:buNone/>
            </a:pPr>
            <a:r>
              <a:rPr lang="en-US" sz="2666">
                <a:solidFill>
                  <a:srgbClr val="000000"/>
                </a:solidFill>
                <a:latin typeface="Arial"/>
                <a:ea typeface="Arial"/>
                <a:cs typeface="Arial"/>
                <a:sym typeface="Arial"/>
              </a:rPr>
              <a:t>Wie kann man dem proaktiv begegnen?</a:t>
            </a:r>
            <a:br>
              <a:rPr lang="en-US" sz="2666">
                <a:solidFill>
                  <a:srgbClr val="000000"/>
                </a:solidFill>
                <a:latin typeface="Arial"/>
                <a:ea typeface="Arial"/>
                <a:cs typeface="Arial"/>
                <a:sym typeface="Arial"/>
              </a:rPr>
            </a:br>
            <a:endParaRPr sz="2666">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9"/>
        <p:cNvGrpSpPr/>
        <p:nvPr/>
      </p:nvGrpSpPr>
      <p:grpSpPr>
        <a:xfrm>
          <a:off x="0" y="0"/>
          <a:ext cx="0" cy="0"/>
          <a:chOff x="0" y="0"/>
          <a:chExt cx="0" cy="0"/>
        </a:xfrm>
      </p:grpSpPr>
      <p:sp>
        <p:nvSpPr>
          <p:cNvPr id="30" name="Shape 30"/>
          <p:cNvSpPr txBox="1">
            <a:spLocks noGrp="1"/>
          </p:cNvSpPr>
          <p:nvPr>
            <p:ph type="ctrTitle"/>
          </p:nvPr>
        </p:nvSpPr>
        <p:spPr>
          <a:xfrm>
            <a:off x="812800" y="2336775"/>
            <a:ext cx="8402275" cy="2346375"/>
          </a:xfrm>
          <a:prstGeom prst="rect">
            <a:avLst/>
          </a:prstGeom>
        </p:spPr>
        <p:txBody>
          <a:bodyPr spcFirstLastPara="1" wrap="square" lIns="38100" tIns="38100" rIns="38100" bIns="38100" anchor="t" anchorCtr="0">
            <a:noAutofit/>
          </a:bodyPr>
          <a:lstStyle/>
          <a:p>
            <a:pPr marL="0" lvl="0" indent="0" algn="ctr" rtl="0">
              <a:lnSpc>
                <a:spcPct val="100000"/>
              </a:lnSpc>
              <a:spcBef>
                <a:spcPts val="0"/>
              </a:spcBef>
              <a:spcAft>
                <a:spcPts val="0"/>
              </a:spcAft>
              <a:buNone/>
            </a:pPr>
            <a:r>
              <a:rPr lang="en-US" sz="4800" i="1">
                <a:solidFill>
                  <a:srgbClr val="000000"/>
                </a:solidFill>
                <a:latin typeface="Arial"/>
                <a:ea typeface="Arial"/>
                <a:cs typeface="Arial"/>
                <a:sym typeface="Arial"/>
              </a:rPr>
              <a:t>Griffiger Kurztitel</a:t>
            </a:r>
            <a:r>
              <a:rPr lang="en-US" sz="4800">
                <a:solidFill>
                  <a:srgbClr val="000000"/>
                </a:solidFill>
                <a:latin typeface="Arial"/>
                <a:ea typeface="Arial"/>
                <a:cs typeface="Arial"/>
                <a:sym typeface="Arial"/>
              </a:rPr>
              <a:t/>
            </a:r>
            <a:br>
              <a:rPr lang="en-US" sz="4800">
                <a:solidFill>
                  <a:srgbClr val="000000"/>
                </a:solidFill>
                <a:latin typeface="Arial"/>
                <a:ea typeface="Arial"/>
                <a:cs typeface="Arial"/>
                <a:sym typeface="Arial"/>
              </a:rPr>
            </a:br>
            <a:r>
              <a:rPr lang="en-US" sz="3733">
                <a:solidFill>
                  <a:srgbClr val="000000"/>
                </a:solidFill>
                <a:latin typeface="Arial"/>
                <a:ea typeface="Arial"/>
                <a:cs typeface="Arial"/>
                <a:sym typeface="Arial"/>
              </a:rPr>
              <a:t>Ausführlicher Projekttitel</a:t>
            </a:r>
            <a:endParaRPr sz="3733">
              <a:solidFill>
                <a:srgbClr val="000000"/>
              </a:solidFill>
              <a:latin typeface="Arial"/>
              <a:ea typeface="Arial"/>
              <a:cs typeface="Arial"/>
              <a:sym typeface="Arial"/>
            </a:endParaRPr>
          </a:p>
        </p:txBody>
      </p:sp>
      <p:sp>
        <p:nvSpPr>
          <p:cNvPr id="31" name="Shape 31"/>
          <p:cNvSpPr txBox="1"/>
          <p:nvPr/>
        </p:nvSpPr>
        <p:spPr>
          <a:xfrm>
            <a:off x="0" y="5577525"/>
            <a:ext cx="9942825" cy="1897700"/>
          </a:xfrm>
          <a:prstGeom prst="rect">
            <a:avLst/>
          </a:prstGeom>
          <a:solidFill>
            <a:srgbClr val="FFE599"/>
          </a:solidFill>
          <a:ln>
            <a:noFill/>
          </a:ln>
        </p:spPr>
        <p:txBody>
          <a:bodyPr spcFirstLastPara="1" wrap="square" lIns="38100" tIns="38100" rIns="38100" bIns="38100" anchor="t" anchorCtr="0">
            <a:noAutofit/>
          </a:bodyPr>
          <a:lstStyle/>
          <a:p>
            <a:pPr marL="0" lvl="0" indent="0" algn="ctr" rtl="0">
              <a:lnSpc>
                <a:spcPct val="100000"/>
              </a:lnSpc>
              <a:spcBef>
                <a:spcPts val="0"/>
              </a:spcBef>
              <a:spcAft>
                <a:spcPts val="0"/>
              </a:spcAft>
              <a:buNone/>
            </a:pPr>
            <a:r>
              <a:rPr lang="en-US" sz="1866" i="1">
                <a:solidFill>
                  <a:srgbClr val="000000"/>
                </a:solidFill>
                <a:latin typeface="Arial"/>
                <a:ea typeface="Arial"/>
                <a:cs typeface="Arial"/>
                <a:sym typeface="Arial"/>
              </a:rPr>
              <a:t>  </a:t>
            </a:r>
            <a:endParaRPr sz="1866" i="1">
              <a:solidFill>
                <a:srgbClr val="000000"/>
              </a:solidFill>
              <a:latin typeface="Arial"/>
              <a:ea typeface="Arial"/>
              <a:cs typeface="Arial"/>
              <a:sym typeface="Arial"/>
            </a:endParaRPr>
          </a:p>
          <a:p>
            <a:pPr marL="0" lvl="0" indent="0" algn="ctr" rtl="0">
              <a:lnSpc>
                <a:spcPct val="100000"/>
              </a:lnSpc>
              <a:spcBef>
                <a:spcPts val="0"/>
              </a:spcBef>
              <a:spcAft>
                <a:spcPts val="0"/>
              </a:spcAft>
              <a:buNone/>
            </a:pPr>
            <a:r>
              <a:rPr lang="en-US" sz="1866" i="1">
                <a:solidFill>
                  <a:srgbClr val="000000"/>
                </a:solidFill>
                <a:latin typeface="Arial"/>
                <a:ea typeface="Arial"/>
                <a:cs typeface="Arial"/>
                <a:sym typeface="Arial"/>
              </a:rPr>
              <a:t>Der </a:t>
            </a:r>
            <a:r>
              <a:rPr lang="en-US" sz="1866" i="1" u="sng">
                <a:solidFill>
                  <a:srgbClr val="000000"/>
                </a:solidFill>
                <a:latin typeface="Arial"/>
                <a:ea typeface="Arial"/>
                <a:cs typeface="Arial"/>
                <a:sym typeface="Arial"/>
              </a:rPr>
              <a:t>Kurztitel</a:t>
            </a:r>
            <a:r>
              <a:rPr lang="en-US" sz="1866" i="1">
                <a:solidFill>
                  <a:srgbClr val="000000"/>
                </a:solidFill>
                <a:latin typeface="Arial"/>
                <a:ea typeface="Arial"/>
                <a:cs typeface="Arial"/>
                <a:sym typeface="Arial"/>
              </a:rPr>
              <a:t> besteht idealer Weise aus einem einzigen, möglichst prägnanten Kennwort. Man sollte das später als 'Tag' (Schlagwort)  verwenden können. Es darf ruhig für sich genommen unverständlich sein, oder aus mehreren Silben zusammengezogen. Wenn es auch noch witzig  ist, hilft das auch. Wenn dir nicht gleich etwas einfällt, nimm einfach einen provisorischen Namen. </a:t>
            </a:r>
            <a:endParaRPr sz="1866" i="1">
              <a:solidFill>
                <a:srgbClr val="000000"/>
              </a:solidFill>
              <a:latin typeface="Arial"/>
              <a:ea typeface="Arial"/>
              <a:cs typeface="Arial"/>
              <a:sym typeface="Arial"/>
            </a:endParaRPr>
          </a:p>
        </p:txBody>
      </p:sp>
      <p:sp>
        <p:nvSpPr>
          <p:cNvPr id="32" name="Shape 32"/>
          <p:cNvSpPr txBox="1"/>
          <p:nvPr/>
        </p:nvSpPr>
        <p:spPr>
          <a:xfrm>
            <a:off x="123125" y="-6825"/>
            <a:ext cx="9881550" cy="1372375"/>
          </a:xfrm>
          <a:prstGeom prst="rect">
            <a:avLst/>
          </a:prstGeom>
          <a:noFill/>
          <a:ln>
            <a:noFill/>
          </a:ln>
        </p:spPr>
        <p:txBody>
          <a:bodyPr spcFirstLastPara="1" wrap="square" lIns="38100" tIns="38100" rIns="38100" bIns="38100" anchor="t" anchorCtr="0">
            <a:noAutofit/>
          </a:bodyPr>
          <a:lstStyle/>
          <a:p>
            <a:pPr marL="0" lvl="0" indent="0" algn="ctr" rtl="0">
              <a:lnSpc>
                <a:spcPct val="100000"/>
              </a:lnSpc>
              <a:spcBef>
                <a:spcPts val="0"/>
              </a:spcBef>
              <a:spcAft>
                <a:spcPts val="0"/>
              </a:spcAft>
              <a:buNone/>
            </a:pPr>
            <a:r>
              <a:rPr lang="en-US" sz="4266">
                <a:solidFill>
                  <a:srgbClr val="000000"/>
                </a:solidFill>
                <a:latin typeface="Arial"/>
                <a:ea typeface="Arial"/>
                <a:cs typeface="Arial"/>
                <a:sym typeface="Arial"/>
              </a:rPr>
              <a:t>ERFINDE ALS ERSTES</a:t>
            </a:r>
            <a:endParaRPr sz="4266">
              <a:solidFill>
                <a:srgbClr val="000000"/>
              </a:solidFill>
              <a:latin typeface="Arial"/>
              <a:ea typeface="Arial"/>
              <a:cs typeface="Arial"/>
              <a:sym typeface="Arial"/>
            </a:endParaRPr>
          </a:p>
          <a:p>
            <a:pPr marL="0" lvl="0" indent="0" algn="ctr" rtl="0">
              <a:lnSpc>
                <a:spcPct val="100000"/>
              </a:lnSpc>
              <a:spcBef>
                <a:spcPts val="0"/>
              </a:spcBef>
              <a:spcAft>
                <a:spcPts val="0"/>
              </a:spcAft>
              <a:buNone/>
            </a:pPr>
            <a:r>
              <a:rPr lang="en-US" sz="4266">
                <a:solidFill>
                  <a:srgbClr val="000000"/>
                </a:solidFill>
                <a:latin typeface="Arial"/>
                <a:ea typeface="Arial"/>
                <a:cs typeface="Arial"/>
                <a:sym typeface="Arial"/>
              </a:rPr>
              <a:t>EINEN GRIFFIGEN KURZNAMEN!</a:t>
            </a:r>
            <a:endParaRPr sz="4266">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114900" y="267050"/>
            <a:ext cx="9928200" cy="1254550"/>
          </a:xfrm>
          <a:prstGeom prst="rect">
            <a:avLst/>
          </a:prstGeom>
        </p:spPr>
        <p:txBody>
          <a:bodyPr spcFirstLastPara="1" wrap="square" lIns="38100" tIns="38100" rIns="38100" bIns="38100" anchor="t" anchorCtr="0">
            <a:noAutofit/>
          </a:bodyPr>
          <a:lstStyle/>
          <a:p>
            <a:pPr marL="0" lvl="0" indent="0" algn="ctr" rtl="0">
              <a:lnSpc>
                <a:spcPct val="100000"/>
              </a:lnSpc>
              <a:spcBef>
                <a:spcPts val="0"/>
              </a:spcBef>
              <a:spcAft>
                <a:spcPts val="0"/>
              </a:spcAft>
              <a:buNone/>
            </a:pPr>
            <a:r>
              <a:rPr lang="en-US" sz="3733" b="1"/>
              <a:t>MISSION STATEMENT</a:t>
            </a:r>
            <a:endParaRPr sz="3733" b="1"/>
          </a:p>
          <a:p>
            <a:pPr marL="0" lvl="0" indent="0" algn="ctr" rtl="0">
              <a:lnSpc>
                <a:spcPct val="100000"/>
              </a:lnSpc>
              <a:spcBef>
                <a:spcPts val="0"/>
              </a:spcBef>
              <a:spcAft>
                <a:spcPts val="0"/>
              </a:spcAft>
              <a:buNone/>
            </a:pPr>
            <a:r>
              <a:rPr lang="en-US" sz="3000" b="1">
                <a:solidFill>
                  <a:srgbClr val="000000"/>
                </a:solidFill>
                <a:latin typeface="Arial"/>
                <a:ea typeface="Arial"/>
                <a:cs typeface="Arial"/>
                <a:sym typeface="Arial"/>
              </a:rPr>
              <a:t>WAS TREIBT MICH / UNS AN, </a:t>
            </a:r>
            <a:r>
              <a:rPr lang="en-US" sz="3000" b="1"/>
              <a:t> </a:t>
            </a:r>
            <a:r>
              <a:rPr lang="en-US" sz="3000" b="1">
                <a:solidFill>
                  <a:srgbClr val="000000"/>
                </a:solidFill>
                <a:latin typeface="Arial"/>
                <a:ea typeface="Arial"/>
                <a:cs typeface="Arial"/>
                <a:sym typeface="Arial"/>
              </a:rPr>
              <a:t>DAS ZU MACHEN?</a:t>
            </a:r>
            <a:endParaRPr sz="3000" b="1">
              <a:solidFill>
                <a:srgbClr val="000000"/>
              </a:solidFill>
              <a:latin typeface="Arial"/>
              <a:ea typeface="Arial"/>
              <a:cs typeface="Arial"/>
              <a:sym typeface="Arial"/>
            </a:endParaRPr>
          </a:p>
        </p:txBody>
      </p:sp>
      <p:sp>
        <p:nvSpPr>
          <p:cNvPr id="38" name="Shape 38"/>
          <p:cNvSpPr txBox="1">
            <a:spLocks noGrp="1"/>
          </p:cNvSpPr>
          <p:nvPr>
            <p:ph type="body" idx="1"/>
          </p:nvPr>
        </p:nvSpPr>
        <p:spPr>
          <a:xfrm>
            <a:off x="203200" y="1806800"/>
            <a:ext cx="9718425" cy="3693625"/>
          </a:xfrm>
          <a:prstGeom prst="rect">
            <a:avLst/>
          </a:prstGeom>
        </p:spPr>
        <p:txBody>
          <a:bodyPr spcFirstLastPara="1" wrap="square" lIns="38100" tIns="38100" rIns="38100" bIns="38100" anchor="t" anchorCtr="0">
            <a:noAutofit/>
          </a:bodyPr>
          <a:lstStyle/>
          <a:p>
            <a:pPr marL="0" lvl="0" indent="0" rtl="0">
              <a:lnSpc>
                <a:spcPct val="100000"/>
              </a:lnSpc>
              <a:spcBef>
                <a:spcPts val="0"/>
              </a:spcBef>
              <a:spcAft>
                <a:spcPts val="0"/>
              </a:spcAft>
              <a:buNone/>
            </a:pPr>
            <a:r>
              <a:rPr lang="en-US" sz="2666">
                <a:solidFill>
                  <a:srgbClr val="000000"/>
                </a:solidFill>
                <a:latin typeface="Arial"/>
                <a:ea typeface="Arial"/>
                <a:cs typeface="Arial"/>
                <a:sym typeface="Arial"/>
              </a:rPr>
              <a:t> </a:t>
            </a:r>
            <a:endParaRPr sz="2666">
              <a:solidFill>
                <a:srgbClr val="000000"/>
              </a:solidFill>
              <a:latin typeface="Arial"/>
              <a:ea typeface="Arial"/>
              <a:cs typeface="Arial"/>
              <a:sym typeface="Arial"/>
            </a:endParaRPr>
          </a:p>
          <a:p>
            <a:pPr marL="0" lvl="0" indent="0" rtl="0">
              <a:lnSpc>
                <a:spcPct val="100000"/>
              </a:lnSpc>
              <a:spcBef>
                <a:spcPts val="0"/>
              </a:spcBef>
              <a:spcAft>
                <a:spcPts val="0"/>
              </a:spcAft>
              <a:buNone/>
            </a:pPr>
            <a:r>
              <a:rPr lang="en-US" sz="2666">
                <a:solidFill>
                  <a:srgbClr val="000000"/>
                </a:solidFill>
                <a:latin typeface="Arial"/>
                <a:ea typeface="Arial"/>
                <a:cs typeface="Arial"/>
                <a:sym typeface="Arial"/>
              </a:rPr>
              <a:t>Wir wollen jemand helfen [WEM GENAU?], </a:t>
            </a:r>
            <a:br>
              <a:rPr lang="en-US" sz="2666">
                <a:solidFill>
                  <a:srgbClr val="000000"/>
                </a:solidFill>
                <a:latin typeface="Arial"/>
                <a:ea typeface="Arial"/>
                <a:cs typeface="Arial"/>
                <a:sym typeface="Arial"/>
              </a:rPr>
            </a:br>
            <a:r>
              <a:rPr lang="en-US" sz="2666">
                <a:solidFill>
                  <a:srgbClr val="000000"/>
                </a:solidFill>
                <a:latin typeface="Arial"/>
                <a:ea typeface="Arial"/>
                <a:cs typeface="Arial"/>
                <a:sym typeface="Arial"/>
              </a:rPr>
              <a:t>etwas besser zu tun oder können [WAS GENAU?], </a:t>
            </a:r>
            <a:br>
              <a:rPr lang="en-US" sz="2666">
                <a:solidFill>
                  <a:srgbClr val="000000"/>
                </a:solidFill>
                <a:latin typeface="Arial"/>
                <a:ea typeface="Arial"/>
                <a:cs typeface="Arial"/>
                <a:sym typeface="Arial"/>
              </a:rPr>
            </a:br>
            <a:r>
              <a:rPr lang="en-US" sz="2666">
                <a:solidFill>
                  <a:srgbClr val="000000"/>
                </a:solidFill>
                <a:latin typeface="Arial"/>
                <a:ea typeface="Arial"/>
                <a:cs typeface="Arial"/>
                <a:sym typeface="Arial"/>
              </a:rPr>
              <a:t>damit [W</a:t>
            </a:r>
            <a:r>
              <a:rPr lang="en-US"/>
              <a:t>A</a:t>
            </a:r>
            <a:r>
              <a:rPr lang="en-US" sz="2666">
                <a:solidFill>
                  <a:srgbClr val="000000"/>
                </a:solidFill>
                <a:latin typeface="Arial"/>
                <a:ea typeface="Arial"/>
                <a:cs typeface="Arial"/>
                <a:sym typeface="Arial"/>
              </a:rPr>
              <a:t>S GENAU?] geschieht</a:t>
            </a:r>
            <a:r>
              <a:rPr lang="en-US"/>
              <a:t>.</a:t>
            </a:r>
            <a:endParaRPr sz="2666">
              <a:solidFill>
                <a:srgbClr val="000000"/>
              </a:solidFill>
              <a:latin typeface="Arial"/>
              <a:ea typeface="Arial"/>
              <a:cs typeface="Arial"/>
              <a:sym typeface="Arial"/>
            </a:endParaRPr>
          </a:p>
          <a:p>
            <a:pPr marL="0" lvl="0" indent="0" rtl="0">
              <a:lnSpc>
                <a:spcPct val="100000"/>
              </a:lnSpc>
              <a:spcBef>
                <a:spcPts val="0"/>
              </a:spcBef>
              <a:spcAft>
                <a:spcPts val="0"/>
              </a:spcAft>
              <a:buNone/>
            </a:pPr>
            <a:endParaRPr sz="2666">
              <a:solidFill>
                <a:srgbClr val="000000"/>
              </a:solidFill>
              <a:latin typeface="Arial"/>
              <a:ea typeface="Arial"/>
              <a:cs typeface="Arial"/>
              <a:sym typeface="Arial"/>
            </a:endParaRPr>
          </a:p>
        </p:txBody>
      </p:sp>
      <p:sp>
        <p:nvSpPr>
          <p:cNvPr id="39" name="Shape 39"/>
          <p:cNvSpPr txBox="1"/>
          <p:nvPr/>
        </p:nvSpPr>
        <p:spPr>
          <a:xfrm>
            <a:off x="0" y="5791200"/>
            <a:ext cx="10053800" cy="1725875"/>
          </a:xfrm>
          <a:prstGeom prst="rect">
            <a:avLst/>
          </a:prstGeom>
          <a:solidFill>
            <a:srgbClr val="FFE599"/>
          </a:solidFill>
          <a:ln>
            <a:noFill/>
          </a:ln>
        </p:spPr>
        <p:txBody>
          <a:bodyPr spcFirstLastPara="1" wrap="square" lIns="38100" tIns="38100" rIns="38100" bIns="38100" anchor="t" anchorCtr="0">
            <a:noAutofit/>
          </a:bodyPr>
          <a:lstStyle/>
          <a:p>
            <a:pPr marL="0" lvl="0" indent="0" rtl="0">
              <a:lnSpc>
                <a:spcPct val="100000"/>
              </a:lnSpc>
              <a:spcBef>
                <a:spcPts val="0"/>
              </a:spcBef>
              <a:spcAft>
                <a:spcPts val="0"/>
              </a:spcAft>
              <a:buNone/>
            </a:pPr>
            <a:r>
              <a:rPr lang="en-US" sz="1866" i="1">
                <a:solidFill>
                  <a:srgbClr val="000000"/>
                </a:solidFill>
                <a:latin typeface="Arial"/>
                <a:ea typeface="Arial"/>
                <a:cs typeface="Arial"/>
                <a:sym typeface="Arial"/>
              </a:rPr>
              <a:t>Das ist das "Mission Statement". Hier geht es um den wirklichen inneren Antrieb. </a:t>
            </a:r>
            <a:endParaRPr sz="1866" i="1">
              <a:solidFill>
                <a:srgbClr val="000000"/>
              </a:solidFill>
              <a:latin typeface="Arial"/>
              <a:ea typeface="Arial"/>
              <a:cs typeface="Arial"/>
              <a:sym typeface="Arial"/>
            </a:endParaRPr>
          </a:p>
          <a:p>
            <a:pPr marL="0" lvl="0" indent="0" rtl="0">
              <a:lnSpc>
                <a:spcPct val="100000"/>
              </a:lnSpc>
              <a:spcBef>
                <a:spcPts val="0"/>
              </a:spcBef>
              <a:spcAft>
                <a:spcPts val="0"/>
              </a:spcAft>
              <a:buNone/>
            </a:pPr>
            <a:r>
              <a:rPr lang="en-US" sz="1866" i="1">
                <a:solidFill>
                  <a:srgbClr val="000000"/>
                </a:solidFill>
                <a:latin typeface="Arial"/>
                <a:ea typeface="Arial"/>
                <a:cs typeface="Arial"/>
                <a:sym typeface="Arial"/>
              </a:rPr>
              <a:t>("Geld verdienen" reicht in der Regel nicht.")</a:t>
            </a:r>
            <a:endParaRPr sz="1866" i="1">
              <a:solidFill>
                <a:srgbClr val="000000"/>
              </a:solidFill>
              <a:latin typeface="Arial"/>
              <a:ea typeface="Arial"/>
              <a:cs typeface="Arial"/>
              <a:sym typeface="Arial"/>
            </a:endParaRPr>
          </a:p>
          <a:p>
            <a:pPr marL="0" lvl="0" indent="0" rtl="0">
              <a:lnSpc>
                <a:spcPct val="100000"/>
              </a:lnSpc>
              <a:spcBef>
                <a:spcPts val="0"/>
              </a:spcBef>
              <a:spcAft>
                <a:spcPts val="0"/>
              </a:spcAft>
              <a:buNone/>
            </a:pPr>
            <a:r>
              <a:rPr lang="en-US" sz="1866" i="1">
                <a:solidFill>
                  <a:srgbClr val="000000"/>
                </a:solidFill>
                <a:latin typeface="Arial"/>
                <a:ea typeface="Arial"/>
                <a:cs typeface="Arial"/>
                <a:sym typeface="Arial"/>
              </a:rPr>
              <a:t> </a:t>
            </a:r>
            <a:endParaRPr sz="1866" i="1">
              <a:solidFill>
                <a:srgbClr val="000000"/>
              </a:solidFill>
              <a:latin typeface="Arial"/>
              <a:ea typeface="Arial"/>
              <a:cs typeface="Arial"/>
              <a:sym typeface="Arial"/>
            </a:endParaRPr>
          </a:p>
          <a:p>
            <a:pPr marL="0" lvl="0" indent="0" rtl="0">
              <a:lnSpc>
                <a:spcPct val="100000"/>
              </a:lnSpc>
              <a:spcBef>
                <a:spcPts val="0"/>
              </a:spcBef>
              <a:spcAft>
                <a:spcPts val="0"/>
              </a:spcAft>
              <a:buNone/>
            </a:pPr>
            <a:r>
              <a:rPr lang="en-US" sz="1866" i="1">
                <a:solidFill>
                  <a:srgbClr val="000000"/>
                </a:solidFill>
                <a:latin typeface="Arial"/>
                <a:ea typeface="Arial"/>
                <a:cs typeface="Arial"/>
                <a:sym typeface="Arial"/>
              </a:rPr>
              <a:t>Was entzündet den eigenen Enthusiasmus? Warum ist es das wert, getan zu werden? </a:t>
            </a:r>
            <a:br>
              <a:rPr lang="en-US" sz="1866" i="1">
                <a:solidFill>
                  <a:srgbClr val="000000"/>
                </a:solidFill>
                <a:latin typeface="Arial"/>
                <a:ea typeface="Arial"/>
                <a:cs typeface="Arial"/>
                <a:sym typeface="Arial"/>
              </a:rPr>
            </a:br>
            <a:r>
              <a:rPr lang="en-US" sz="1866" i="1">
                <a:solidFill>
                  <a:srgbClr val="000000"/>
                </a:solidFill>
                <a:latin typeface="Arial"/>
                <a:ea typeface="Arial"/>
                <a:cs typeface="Arial"/>
                <a:sym typeface="Arial"/>
              </a:rPr>
              <a:t>Sich das selbst möglichst ehrlich und unumwunden beantworten!</a:t>
            </a:r>
            <a:endParaRPr sz="1866" i="1">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321700" y="249825"/>
            <a:ext cx="9680125" cy="1254550"/>
          </a:xfrm>
          <a:prstGeom prst="rect">
            <a:avLst/>
          </a:prstGeom>
        </p:spPr>
        <p:txBody>
          <a:bodyPr spcFirstLastPara="1" wrap="square" lIns="38100" tIns="38100" rIns="38100" bIns="38100" anchor="t" anchorCtr="0">
            <a:noAutofit/>
          </a:bodyPr>
          <a:lstStyle/>
          <a:p>
            <a:pPr marL="0" lvl="0" indent="0" algn="ctr" rtl="0">
              <a:lnSpc>
                <a:spcPct val="100000"/>
              </a:lnSpc>
              <a:spcBef>
                <a:spcPts val="0"/>
              </a:spcBef>
              <a:spcAft>
                <a:spcPts val="0"/>
              </a:spcAft>
              <a:buNone/>
            </a:pPr>
            <a:r>
              <a:rPr lang="en-US" sz="3733" b="1">
                <a:solidFill>
                  <a:srgbClr val="000000"/>
                </a:solidFill>
                <a:latin typeface="Arial"/>
                <a:ea typeface="Arial"/>
                <a:cs typeface="Arial"/>
                <a:sym typeface="Arial"/>
              </a:rPr>
              <a:t>WORÜBER FREUEN SICH ALLE, </a:t>
            </a:r>
            <a:br>
              <a:rPr lang="en-US" sz="3733" b="1">
                <a:solidFill>
                  <a:srgbClr val="000000"/>
                </a:solidFill>
                <a:latin typeface="Arial"/>
                <a:ea typeface="Arial"/>
                <a:cs typeface="Arial"/>
                <a:sym typeface="Arial"/>
              </a:rPr>
            </a:br>
            <a:r>
              <a:rPr lang="en-US" sz="3733" b="1">
                <a:solidFill>
                  <a:srgbClr val="000000"/>
                </a:solidFill>
                <a:latin typeface="Arial"/>
                <a:ea typeface="Arial"/>
                <a:cs typeface="Arial"/>
                <a:sym typeface="Arial"/>
              </a:rPr>
              <a:t>WENN SIE AM ENDE ZURÜCKBLICKEN?</a:t>
            </a:r>
            <a:endParaRPr sz="3733" b="1">
              <a:solidFill>
                <a:srgbClr val="000000"/>
              </a:solidFill>
              <a:latin typeface="Arial"/>
              <a:ea typeface="Arial"/>
              <a:cs typeface="Arial"/>
              <a:sym typeface="Arial"/>
            </a:endParaRPr>
          </a:p>
        </p:txBody>
      </p:sp>
      <p:sp>
        <p:nvSpPr>
          <p:cNvPr id="45" name="Shape 45"/>
          <p:cNvSpPr txBox="1">
            <a:spLocks noGrp="1"/>
          </p:cNvSpPr>
          <p:nvPr>
            <p:ph type="body" idx="1"/>
          </p:nvPr>
        </p:nvSpPr>
        <p:spPr>
          <a:xfrm>
            <a:off x="58825" y="6197600"/>
            <a:ext cx="10018975" cy="1334350"/>
          </a:xfrm>
          <a:prstGeom prst="rect">
            <a:avLst/>
          </a:prstGeom>
          <a:solidFill>
            <a:srgbClr val="FFE599"/>
          </a:solidFill>
        </p:spPr>
        <p:txBody>
          <a:bodyPr spcFirstLastPara="1" wrap="square" lIns="38100" tIns="38100" rIns="38100" bIns="38100" anchor="t" anchorCtr="0">
            <a:noAutofit/>
          </a:bodyPr>
          <a:lstStyle/>
          <a:p>
            <a:pPr marL="0" lvl="0" indent="0" rtl="0">
              <a:lnSpc>
                <a:spcPct val="100000"/>
              </a:lnSpc>
              <a:spcBef>
                <a:spcPts val="0"/>
              </a:spcBef>
              <a:spcAft>
                <a:spcPts val="0"/>
              </a:spcAft>
              <a:buNone/>
            </a:pPr>
            <a:r>
              <a:rPr lang="en-US" sz="1866" i="1">
                <a:solidFill>
                  <a:srgbClr val="000000"/>
                </a:solidFill>
                <a:latin typeface="Arial"/>
                <a:ea typeface="Arial"/>
                <a:cs typeface="Arial"/>
                <a:sym typeface="Arial"/>
              </a:rPr>
              <a:t>Hier ist ein bisschen Wunschdenken erlaubt! Warum werden alle begeistert sein, wenn das Projekt nach einem überschaubaren Zeitraum (6 Monate, 12 Monate) seinen ersten konkreten Abschluss gefunden hat? Was ist dann das Erfolgs</a:t>
            </a:r>
            <a:r>
              <a:rPr lang="en-US" sz="1866" i="1" u="sng">
                <a:solidFill>
                  <a:srgbClr val="000000"/>
                </a:solidFill>
                <a:latin typeface="Arial"/>
                <a:ea typeface="Arial"/>
                <a:cs typeface="Arial"/>
                <a:sym typeface="Arial"/>
              </a:rPr>
              <a:t>erlebnis</a:t>
            </a:r>
            <a:r>
              <a:rPr lang="en-US" sz="1866" i="1">
                <a:solidFill>
                  <a:srgbClr val="000000"/>
                </a:solidFill>
                <a:latin typeface="Arial"/>
                <a:ea typeface="Arial"/>
                <a:cs typeface="Arial"/>
                <a:sym typeface="Arial"/>
              </a:rPr>
              <a:t>?</a:t>
            </a:r>
            <a:endParaRPr sz="1866" i="1">
              <a:solidFill>
                <a:srgbClr val="000000"/>
              </a:solidFill>
              <a:latin typeface="Arial"/>
              <a:ea typeface="Arial"/>
              <a:cs typeface="Arial"/>
              <a:sym typeface="Arial"/>
            </a:endParaRPr>
          </a:p>
          <a:p>
            <a:pPr marL="0" lvl="0" indent="0" rtl="0">
              <a:lnSpc>
                <a:spcPct val="100000"/>
              </a:lnSpc>
              <a:spcBef>
                <a:spcPts val="0"/>
              </a:spcBef>
              <a:spcAft>
                <a:spcPts val="0"/>
              </a:spcAft>
              <a:buNone/>
            </a:pPr>
            <a:endParaRPr sz="1866" i="1">
              <a:solidFill>
                <a:srgbClr val="000000"/>
              </a:solidFill>
              <a:latin typeface="Arial"/>
              <a:ea typeface="Arial"/>
              <a:cs typeface="Arial"/>
              <a:sym typeface="Arial"/>
            </a:endParaRPr>
          </a:p>
        </p:txBody>
      </p:sp>
      <p:sp>
        <p:nvSpPr>
          <p:cNvPr id="46" name="Shape 46"/>
          <p:cNvSpPr txBox="1">
            <a:spLocks noGrp="1"/>
          </p:cNvSpPr>
          <p:nvPr>
            <p:ph type="body" idx="1"/>
          </p:nvPr>
        </p:nvSpPr>
        <p:spPr>
          <a:xfrm>
            <a:off x="203200" y="2336775"/>
            <a:ext cx="9718425" cy="3693625"/>
          </a:xfrm>
          <a:prstGeom prst="rect">
            <a:avLst/>
          </a:prstGeom>
        </p:spPr>
        <p:txBody>
          <a:bodyPr spcFirstLastPara="1" wrap="square" lIns="38100" tIns="38100" rIns="38100" bIns="38100" anchor="t" anchorCtr="0">
            <a:noAutofit/>
          </a:bodyPr>
          <a:lstStyle/>
          <a:p>
            <a:pPr marL="0" lvl="0" indent="0" algn="ctr" rtl="0">
              <a:lnSpc>
                <a:spcPct val="100000"/>
              </a:lnSpc>
              <a:spcBef>
                <a:spcPts val="0"/>
              </a:spcBef>
              <a:spcAft>
                <a:spcPts val="0"/>
              </a:spcAft>
              <a:buNone/>
            </a:pPr>
            <a:r>
              <a:rPr lang="en-US" sz="2666">
                <a:solidFill>
                  <a:srgbClr val="000000"/>
                </a:solidFill>
                <a:latin typeface="Arial"/>
                <a:ea typeface="Arial"/>
                <a:cs typeface="Arial"/>
                <a:sym typeface="Arial"/>
              </a:rPr>
              <a:t> </a:t>
            </a:r>
            <a:br>
              <a:rPr lang="en-US" sz="2666">
                <a:solidFill>
                  <a:srgbClr val="000000"/>
                </a:solidFill>
                <a:latin typeface="Arial"/>
                <a:ea typeface="Arial"/>
                <a:cs typeface="Arial"/>
                <a:sym typeface="Arial"/>
              </a:rPr>
            </a:br>
            <a:r>
              <a:rPr lang="en-US" sz="2666">
                <a:solidFill>
                  <a:srgbClr val="000000"/>
                </a:solidFill>
                <a:latin typeface="Arial"/>
                <a:ea typeface="Arial"/>
                <a:cs typeface="Arial"/>
                <a:sym typeface="Arial"/>
              </a:rPr>
              <a:t>[Das angestrebte Erfolgserlebnis. </a:t>
            </a:r>
            <a:endParaRPr sz="2666">
              <a:solidFill>
                <a:srgbClr val="000000"/>
              </a:solidFill>
              <a:latin typeface="Arial"/>
              <a:ea typeface="Arial"/>
              <a:cs typeface="Arial"/>
              <a:sym typeface="Arial"/>
            </a:endParaRPr>
          </a:p>
          <a:p>
            <a:pPr marL="0" lvl="0" indent="0" algn="ctr" rtl="0">
              <a:lnSpc>
                <a:spcPct val="100000"/>
              </a:lnSpc>
              <a:spcBef>
                <a:spcPts val="0"/>
              </a:spcBef>
              <a:spcAft>
                <a:spcPts val="0"/>
              </a:spcAft>
              <a:buNone/>
            </a:pPr>
            <a:r>
              <a:rPr lang="en-US" sz="2666">
                <a:solidFill>
                  <a:srgbClr val="000000"/>
                </a:solidFill>
                <a:latin typeface="Arial"/>
                <a:ea typeface="Arial"/>
                <a:cs typeface="Arial"/>
                <a:sym typeface="Arial"/>
              </a:rPr>
              <a:t>Für die Zielgruppe, aber auch für alle selbst am Projekt Beteiligten. Warum fühlen sie sich gut?</a:t>
            </a:r>
            <a:endParaRPr sz="2666">
              <a:solidFill>
                <a:srgbClr val="000000"/>
              </a:solidFill>
              <a:latin typeface="Arial"/>
              <a:ea typeface="Arial"/>
              <a:cs typeface="Arial"/>
              <a:sym typeface="Arial"/>
            </a:endParaRPr>
          </a:p>
          <a:p>
            <a:pPr marL="0" lvl="0" indent="0" algn="ctr" rtl="0">
              <a:lnSpc>
                <a:spcPct val="100000"/>
              </a:lnSpc>
              <a:spcBef>
                <a:spcPts val="0"/>
              </a:spcBef>
              <a:spcAft>
                <a:spcPts val="0"/>
              </a:spcAft>
              <a:buNone/>
            </a:pPr>
            <a:r>
              <a:rPr lang="en-US" sz="2666">
                <a:solidFill>
                  <a:srgbClr val="000000"/>
                </a:solidFill>
                <a:latin typeface="Arial"/>
                <a:ea typeface="Arial"/>
                <a:cs typeface="Arial"/>
                <a:sym typeface="Arial"/>
              </a:rPr>
              <a:t>Möglichst kurze Antwort.]</a:t>
            </a:r>
            <a:br>
              <a:rPr lang="en-US" sz="2666">
                <a:solidFill>
                  <a:srgbClr val="000000"/>
                </a:solidFill>
                <a:latin typeface="Arial"/>
                <a:ea typeface="Arial"/>
                <a:cs typeface="Arial"/>
                <a:sym typeface="Arial"/>
              </a:rPr>
            </a:br>
            <a:endParaRPr sz="2666">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304800" y="304800"/>
            <a:ext cx="9626600" cy="990600"/>
          </a:xfrm>
          <a:prstGeom prst="rect">
            <a:avLst/>
          </a:prstGeom>
        </p:spPr>
        <p:txBody>
          <a:bodyPr spcFirstLastPara="1" wrap="square" lIns="38100" tIns="38100" rIns="38100" bIns="38100" anchor="t" anchorCtr="0">
            <a:noAutofit/>
          </a:bodyPr>
          <a:lstStyle/>
          <a:p>
            <a:pPr marL="0" lvl="0" indent="0" algn="ctr" rtl="0">
              <a:lnSpc>
                <a:spcPct val="100000"/>
              </a:lnSpc>
              <a:spcBef>
                <a:spcPts val="0"/>
              </a:spcBef>
              <a:spcAft>
                <a:spcPts val="0"/>
              </a:spcAft>
              <a:buNone/>
            </a:pPr>
            <a:r>
              <a:rPr lang="en-US" sz="3733" b="1">
                <a:solidFill>
                  <a:srgbClr val="000000"/>
                </a:solidFill>
                <a:latin typeface="Arial"/>
                <a:ea typeface="Arial"/>
                <a:cs typeface="Arial"/>
                <a:sym typeface="Arial"/>
              </a:rPr>
              <a:t>DIE IDEE IN 3 SÄTZEN</a:t>
            </a:r>
            <a:endParaRPr sz="3733" b="1">
              <a:solidFill>
                <a:srgbClr val="000000"/>
              </a:solidFill>
              <a:latin typeface="Arial"/>
              <a:ea typeface="Arial"/>
              <a:cs typeface="Arial"/>
              <a:sym typeface="Arial"/>
            </a:endParaRPr>
          </a:p>
        </p:txBody>
      </p:sp>
      <p:sp>
        <p:nvSpPr>
          <p:cNvPr id="52" name="Shape 52"/>
          <p:cNvSpPr txBox="1">
            <a:spLocks noGrp="1"/>
          </p:cNvSpPr>
          <p:nvPr>
            <p:ph type="body" idx="1"/>
          </p:nvPr>
        </p:nvSpPr>
        <p:spPr>
          <a:xfrm>
            <a:off x="304800" y="1472925"/>
            <a:ext cx="9657500" cy="4475375"/>
          </a:xfrm>
          <a:prstGeom prst="rect">
            <a:avLst/>
          </a:prstGeom>
        </p:spPr>
        <p:txBody>
          <a:bodyPr spcFirstLastPara="1" wrap="square" lIns="38100" tIns="38100" rIns="38100" bIns="38100" anchor="t" anchorCtr="0">
            <a:noAutofit/>
          </a:bodyPr>
          <a:lstStyle/>
          <a:p>
            <a:pPr marL="0" lvl="0" indent="0" algn="l" rtl="0">
              <a:lnSpc>
                <a:spcPct val="100000"/>
              </a:lnSpc>
              <a:spcBef>
                <a:spcPts val="0"/>
              </a:spcBef>
              <a:spcAft>
                <a:spcPts val="0"/>
              </a:spcAft>
              <a:buNone/>
            </a:pPr>
            <a:r>
              <a:rPr lang="en-US" sz="2666">
                <a:solidFill>
                  <a:srgbClr val="000000"/>
                </a:solidFill>
                <a:latin typeface="Arial"/>
                <a:ea typeface="Arial"/>
                <a:cs typeface="Arial"/>
                <a:sym typeface="Arial"/>
              </a:rPr>
              <a:t>Was ist die Geschäftsidee bzw. Projektidee? </a:t>
            </a:r>
            <a:br>
              <a:rPr lang="en-US" sz="2666">
                <a:solidFill>
                  <a:srgbClr val="000000"/>
                </a:solidFill>
                <a:latin typeface="Arial"/>
                <a:ea typeface="Arial"/>
                <a:cs typeface="Arial"/>
                <a:sym typeface="Arial"/>
              </a:rPr>
            </a:br>
            <a:r>
              <a:rPr lang="en-US" sz="2666">
                <a:solidFill>
                  <a:srgbClr val="000000"/>
                </a:solidFill>
                <a:latin typeface="Arial"/>
                <a:ea typeface="Arial"/>
                <a:cs typeface="Arial"/>
                <a:sym typeface="Arial"/>
              </a:rPr>
              <a:t>Möglichst in drei Sätzen, notfalls in drei Folien: </a:t>
            </a:r>
            <a:endParaRPr sz="2666">
              <a:solidFill>
                <a:srgbClr val="000000"/>
              </a:solidFill>
              <a:latin typeface="Arial"/>
              <a:ea typeface="Arial"/>
              <a:cs typeface="Arial"/>
              <a:sym typeface="Arial"/>
            </a:endParaRPr>
          </a:p>
          <a:p>
            <a:pPr marL="0" lvl="0" indent="0" algn="l" rtl="0">
              <a:lnSpc>
                <a:spcPct val="100000"/>
              </a:lnSpc>
              <a:spcBef>
                <a:spcPts val="0"/>
              </a:spcBef>
              <a:spcAft>
                <a:spcPts val="0"/>
              </a:spcAft>
              <a:buNone/>
            </a:pPr>
            <a:r>
              <a:rPr lang="en-US" sz="2666" i="1">
                <a:solidFill>
                  <a:srgbClr val="000000"/>
                </a:solidFill>
                <a:latin typeface="Arial"/>
                <a:ea typeface="Arial"/>
                <a:cs typeface="Arial"/>
                <a:sym typeface="Arial"/>
              </a:rPr>
              <a:t> </a:t>
            </a:r>
            <a:endParaRPr sz="2666" i="1">
              <a:solidFill>
                <a:srgbClr val="000000"/>
              </a:solidFill>
              <a:latin typeface="Arial"/>
              <a:ea typeface="Arial"/>
              <a:cs typeface="Arial"/>
              <a:sym typeface="Arial"/>
            </a:endParaRPr>
          </a:p>
          <a:p>
            <a:pPr marL="0" lvl="0" indent="0" algn="l" rtl="0">
              <a:lnSpc>
                <a:spcPct val="100000"/>
              </a:lnSpc>
              <a:spcBef>
                <a:spcPts val="0"/>
              </a:spcBef>
              <a:spcAft>
                <a:spcPts val="0"/>
              </a:spcAft>
              <a:buNone/>
            </a:pPr>
            <a:r>
              <a:rPr lang="en-US" sz="2666" i="1">
                <a:solidFill>
                  <a:srgbClr val="000000"/>
                </a:solidFill>
                <a:latin typeface="Arial"/>
                <a:ea typeface="Arial"/>
                <a:cs typeface="Arial"/>
                <a:sym typeface="Arial"/>
              </a:rPr>
              <a:t>   Ein (Haupt-Satz): </a:t>
            </a:r>
            <a:r>
              <a:rPr lang="en-US" sz="2666">
                <a:solidFill>
                  <a:srgbClr val="000000"/>
                </a:solidFill>
                <a:latin typeface="Arial"/>
                <a:ea typeface="Arial"/>
                <a:cs typeface="Arial"/>
                <a:sym typeface="Arial"/>
              </a:rPr>
              <a:t>Wir entwickeln [PRODUKT/SERVICE] </a:t>
            </a:r>
            <a:br>
              <a:rPr lang="en-US" sz="2666">
                <a:solidFill>
                  <a:srgbClr val="000000"/>
                </a:solidFill>
                <a:latin typeface="Arial"/>
                <a:ea typeface="Arial"/>
                <a:cs typeface="Arial"/>
                <a:sym typeface="Arial"/>
              </a:rPr>
            </a:br>
            <a:r>
              <a:rPr lang="en-US" sz="2666">
                <a:solidFill>
                  <a:srgbClr val="000000"/>
                </a:solidFill>
                <a:latin typeface="Arial"/>
                <a:ea typeface="Arial"/>
                <a:cs typeface="Arial"/>
                <a:sym typeface="Arial"/>
              </a:rPr>
              <a:t>für [WEN].</a:t>
            </a:r>
            <a:endParaRPr sz="2666">
              <a:solidFill>
                <a:srgbClr val="000000"/>
              </a:solidFill>
              <a:latin typeface="Arial"/>
              <a:ea typeface="Arial"/>
              <a:cs typeface="Arial"/>
              <a:sym typeface="Arial"/>
            </a:endParaRPr>
          </a:p>
          <a:p>
            <a:pPr marL="0" lvl="0" indent="0" algn="l" rtl="0">
              <a:lnSpc>
                <a:spcPct val="100000"/>
              </a:lnSpc>
              <a:spcBef>
                <a:spcPts val="0"/>
              </a:spcBef>
              <a:spcAft>
                <a:spcPts val="0"/>
              </a:spcAft>
              <a:buNone/>
            </a:pPr>
            <a:r>
              <a:rPr lang="en-US" sz="2666" i="1">
                <a:solidFill>
                  <a:srgbClr val="000000"/>
                </a:solidFill>
                <a:latin typeface="Arial"/>
                <a:ea typeface="Arial"/>
                <a:cs typeface="Arial"/>
                <a:sym typeface="Arial"/>
              </a:rPr>
              <a:t>   Ein zweiter Satz:</a:t>
            </a:r>
            <a:r>
              <a:rPr lang="en-US" sz="2666">
                <a:solidFill>
                  <a:srgbClr val="000000"/>
                </a:solidFill>
                <a:latin typeface="Arial"/>
                <a:ea typeface="Arial"/>
                <a:cs typeface="Arial"/>
                <a:sym typeface="Arial"/>
              </a:rPr>
              <a:t> Das [WAS] genauer spezifizieren, bis es "anfassbar" wird. Nur zur Not (!) bis zu drei nummerierte Punkte/ Stichworte verwenden.)</a:t>
            </a:r>
            <a:endParaRPr sz="2666">
              <a:solidFill>
                <a:srgbClr val="000000"/>
              </a:solidFill>
              <a:latin typeface="Arial"/>
              <a:ea typeface="Arial"/>
              <a:cs typeface="Arial"/>
              <a:sym typeface="Arial"/>
            </a:endParaRPr>
          </a:p>
          <a:p>
            <a:pPr marL="0" lvl="0" indent="0" algn="l" rtl="0">
              <a:lnSpc>
                <a:spcPct val="100000"/>
              </a:lnSpc>
              <a:spcBef>
                <a:spcPts val="0"/>
              </a:spcBef>
              <a:spcAft>
                <a:spcPts val="0"/>
              </a:spcAft>
              <a:buNone/>
            </a:pPr>
            <a:r>
              <a:rPr lang="en-US" sz="2666" i="1">
                <a:solidFill>
                  <a:srgbClr val="000000"/>
                </a:solidFill>
                <a:latin typeface="Arial"/>
                <a:ea typeface="Arial"/>
                <a:cs typeface="Arial"/>
                <a:sym typeface="Arial"/>
              </a:rPr>
              <a:t>   Ein dritter Satz: </a:t>
            </a:r>
            <a:r>
              <a:rPr lang="en-US" sz="2666">
                <a:solidFill>
                  <a:srgbClr val="000000"/>
                </a:solidFill>
                <a:latin typeface="Arial"/>
                <a:ea typeface="Arial"/>
                <a:cs typeface="Arial"/>
                <a:sym typeface="Arial"/>
              </a:rPr>
              <a:t>Das [FÜR WEN] genauer spezifizieren, bis die Zielgruppe(n) "anfassbar" wird. Nur zur Not (!) bis zu drei nummerierte Punkte/Stichworte. </a:t>
            </a:r>
            <a:endParaRPr sz="2666">
              <a:solidFill>
                <a:srgbClr val="000000"/>
              </a:solidFill>
              <a:latin typeface="Arial"/>
              <a:ea typeface="Arial"/>
              <a:cs typeface="Arial"/>
              <a:sym typeface="Arial"/>
            </a:endParaRPr>
          </a:p>
        </p:txBody>
      </p:sp>
      <p:sp>
        <p:nvSpPr>
          <p:cNvPr id="53" name="Shape 53"/>
          <p:cNvSpPr txBox="1">
            <a:spLocks noGrp="1"/>
          </p:cNvSpPr>
          <p:nvPr>
            <p:ph type="body" idx="1"/>
          </p:nvPr>
        </p:nvSpPr>
        <p:spPr>
          <a:xfrm>
            <a:off x="101600" y="5892800"/>
            <a:ext cx="10018975" cy="1549125"/>
          </a:xfrm>
          <a:prstGeom prst="rect">
            <a:avLst/>
          </a:prstGeom>
          <a:solidFill>
            <a:srgbClr val="FFE599"/>
          </a:solidFill>
        </p:spPr>
        <p:txBody>
          <a:bodyPr spcFirstLastPara="1" wrap="square" lIns="38100" tIns="38100" rIns="38100" bIns="38100" anchor="t" anchorCtr="0">
            <a:noAutofit/>
          </a:bodyPr>
          <a:lstStyle/>
          <a:p>
            <a:pPr marL="0" lvl="0" indent="0" rtl="0">
              <a:lnSpc>
                <a:spcPct val="100000"/>
              </a:lnSpc>
              <a:spcBef>
                <a:spcPts val="0"/>
              </a:spcBef>
              <a:spcAft>
                <a:spcPts val="0"/>
              </a:spcAft>
              <a:buNone/>
            </a:pPr>
            <a:r>
              <a:rPr lang="en-US" sz="1866" i="1">
                <a:solidFill>
                  <a:srgbClr val="000000"/>
                </a:solidFill>
                <a:latin typeface="Arial"/>
                <a:ea typeface="Arial"/>
                <a:cs typeface="Arial"/>
                <a:sym typeface="Arial"/>
              </a:rPr>
              <a:t/>
            </a:r>
            <a:br>
              <a:rPr lang="en-US" sz="1866" i="1">
                <a:solidFill>
                  <a:srgbClr val="000000"/>
                </a:solidFill>
                <a:latin typeface="Arial"/>
                <a:ea typeface="Arial"/>
                <a:cs typeface="Arial"/>
                <a:sym typeface="Arial"/>
              </a:rPr>
            </a:br>
            <a:r>
              <a:rPr lang="en-US" sz="1866" i="1">
                <a:solidFill>
                  <a:srgbClr val="000000"/>
                </a:solidFill>
                <a:latin typeface="Arial"/>
                <a:ea typeface="Arial"/>
                <a:cs typeface="Arial"/>
                <a:sym typeface="Arial"/>
              </a:rPr>
              <a:t>Das ist der "Elevator Pitch". Du triffst eine Person im Lift, die nicht unfreundlich, aber nur wenig interessiert ist. Was sagst du, um dieser Person das Gefühl zu geben, dass dein Projekt ihre Aufmerksamkeit wert ist?</a:t>
            </a:r>
            <a:endParaRPr sz="1866" i="1">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304800" y="304800"/>
            <a:ext cx="9626600" cy="990600"/>
          </a:xfrm>
          <a:prstGeom prst="rect">
            <a:avLst/>
          </a:prstGeom>
        </p:spPr>
        <p:txBody>
          <a:bodyPr spcFirstLastPara="1" wrap="square" lIns="38100" tIns="38100" rIns="38100" bIns="38100" anchor="t" anchorCtr="0">
            <a:noAutofit/>
          </a:bodyPr>
          <a:lstStyle/>
          <a:p>
            <a:pPr marL="0" lvl="0" indent="0" algn="ctr" rtl="0">
              <a:lnSpc>
                <a:spcPct val="100000"/>
              </a:lnSpc>
              <a:spcBef>
                <a:spcPts val="0"/>
              </a:spcBef>
              <a:spcAft>
                <a:spcPts val="0"/>
              </a:spcAft>
              <a:buNone/>
            </a:pPr>
            <a:r>
              <a:rPr lang="en-US" sz="3733" b="1">
                <a:solidFill>
                  <a:srgbClr val="000000"/>
                </a:solidFill>
                <a:latin typeface="Arial"/>
                <a:ea typeface="Arial"/>
                <a:cs typeface="Arial"/>
                <a:sym typeface="Arial"/>
              </a:rPr>
              <a:t>WAS </a:t>
            </a:r>
            <a:r>
              <a:rPr lang="en-US" sz="3733" b="1" u="sng">
                <a:solidFill>
                  <a:srgbClr val="000000"/>
                </a:solidFill>
                <a:latin typeface="Arial"/>
                <a:ea typeface="Arial"/>
                <a:cs typeface="Arial"/>
                <a:sym typeface="Arial"/>
              </a:rPr>
              <a:t>GENAU</a:t>
            </a:r>
            <a:r>
              <a:rPr lang="en-US" sz="3733" b="1">
                <a:solidFill>
                  <a:srgbClr val="000000"/>
                </a:solidFill>
                <a:latin typeface="Arial"/>
                <a:ea typeface="Arial"/>
                <a:cs typeface="Arial"/>
                <a:sym typeface="Arial"/>
              </a:rPr>
              <a:t> IST DAS PRODUKT?</a:t>
            </a:r>
            <a:endParaRPr sz="3733" b="1">
              <a:solidFill>
                <a:srgbClr val="000000"/>
              </a:solidFill>
              <a:latin typeface="Arial"/>
              <a:ea typeface="Arial"/>
              <a:cs typeface="Arial"/>
              <a:sym typeface="Arial"/>
            </a:endParaRPr>
          </a:p>
        </p:txBody>
      </p:sp>
      <p:sp>
        <p:nvSpPr>
          <p:cNvPr id="59" name="Shape 59"/>
          <p:cNvSpPr txBox="1">
            <a:spLocks noGrp="1"/>
          </p:cNvSpPr>
          <p:nvPr>
            <p:ph type="body" idx="1"/>
          </p:nvPr>
        </p:nvSpPr>
        <p:spPr>
          <a:xfrm>
            <a:off x="304800" y="1551475"/>
            <a:ext cx="9622050" cy="4455825"/>
          </a:xfrm>
          <a:prstGeom prst="rect">
            <a:avLst/>
          </a:prstGeom>
        </p:spPr>
        <p:txBody>
          <a:bodyPr spcFirstLastPara="1" wrap="square" lIns="38100" tIns="38100" rIns="38100" bIns="38100" anchor="t" anchorCtr="0">
            <a:noAutofit/>
          </a:bodyPr>
          <a:lstStyle/>
          <a:p>
            <a:pPr marL="0" lvl="0" indent="0" rtl="0">
              <a:lnSpc>
                <a:spcPct val="100000"/>
              </a:lnSpc>
              <a:spcBef>
                <a:spcPts val="0"/>
              </a:spcBef>
              <a:spcAft>
                <a:spcPts val="0"/>
              </a:spcAft>
              <a:buNone/>
            </a:pPr>
            <a:r>
              <a:rPr lang="en-US" sz="2666">
                <a:solidFill>
                  <a:srgbClr val="000000"/>
                </a:solidFill>
                <a:latin typeface="Arial"/>
                <a:ea typeface="Arial"/>
                <a:cs typeface="Arial"/>
                <a:sym typeface="Arial"/>
              </a:rPr>
              <a:t>Nicht behaupten, zeigen. Möglichst wenig Text benutzen, stattdessen möglichst Bilder/Grafiken. Zwei Folien, maximal vier.</a:t>
            </a:r>
            <a:endParaRPr sz="2666">
              <a:solidFill>
                <a:srgbClr val="000000"/>
              </a:solidFill>
              <a:latin typeface="Arial"/>
              <a:ea typeface="Arial"/>
              <a:cs typeface="Arial"/>
              <a:sym typeface="Arial"/>
            </a:endParaRPr>
          </a:p>
          <a:p>
            <a:pPr marL="0" lvl="0" indent="0" rtl="0">
              <a:lnSpc>
                <a:spcPct val="100000"/>
              </a:lnSpc>
              <a:spcBef>
                <a:spcPts val="0"/>
              </a:spcBef>
              <a:spcAft>
                <a:spcPts val="0"/>
              </a:spcAft>
              <a:buNone/>
            </a:pPr>
            <a:endParaRPr sz="2666">
              <a:solidFill>
                <a:srgbClr val="000000"/>
              </a:solidFill>
              <a:latin typeface="Arial"/>
              <a:ea typeface="Arial"/>
              <a:cs typeface="Arial"/>
              <a:sym typeface="Arial"/>
            </a:endParaRPr>
          </a:p>
          <a:p>
            <a:pPr marL="0" lvl="0" indent="0" rtl="0">
              <a:lnSpc>
                <a:spcPct val="100000"/>
              </a:lnSpc>
              <a:spcBef>
                <a:spcPts val="0"/>
              </a:spcBef>
              <a:spcAft>
                <a:spcPts val="0"/>
              </a:spcAft>
              <a:buNone/>
            </a:pPr>
            <a:r>
              <a:rPr lang="en-US" sz="2666">
                <a:solidFill>
                  <a:srgbClr val="000000"/>
                </a:solidFill>
                <a:latin typeface="Arial"/>
                <a:ea typeface="Arial"/>
                <a:cs typeface="Arial"/>
                <a:sym typeface="Arial"/>
              </a:rPr>
              <a:t>WAS genau? (Technische Seite: So greifbar und plastisch wie möglich, durchblicken lassen, dass es durchdacht und realistisch ist.)</a:t>
            </a:r>
            <a:endParaRPr sz="2666">
              <a:solidFill>
                <a:srgbClr val="000000"/>
              </a:solidFill>
              <a:latin typeface="Arial"/>
              <a:ea typeface="Arial"/>
              <a:cs typeface="Arial"/>
              <a:sym typeface="Arial"/>
            </a:endParaRPr>
          </a:p>
          <a:p>
            <a:pPr marL="0" lvl="0" indent="0" rtl="0">
              <a:lnSpc>
                <a:spcPct val="100000"/>
              </a:lnSpc>
              <a:spcBef>
                <a:spcPts val="0"/>
              </a:spcBef>
              <a:spcAft>
                <a:spcPts val="0"/>
              </a:spcAft>
              <a:buNone/>
            </a:pPr>
            <a:r>
              <a:rPr lang="en-US" sz="2666">
                <a:solidFill>
                  <a:srgbClr val="000000"/>
                </a:solidFill>
                <a:latin typeface="Arial"/>
                <a:ea typeface="Arial"/>
                <a:cs typeface="Arial"/>
                <a:sym typeface="Arial"/>
              </a:rPr>
              <a:t/>
            </a:r>
            <a:br>
              <a:rPr lang="en-US" sz="2666">
                <a:solidFill>
                  <a:srgbClr val="000000"/>
                </a:solidFill>
                <a:latin typeface="Arial"/>
                <a:ea typeface="Arial"/>
                <a:cs typeface="Arial"/>
                <a:sym typeface="Arial"/>
              </a:rPr>
            </a:br>
            <a:r>
              <a:rPr lang="en-US" sz="2666">
                <a:solidFill>
                  <a:srgbClr val="000000"/>
                </a:solidFill>
                <a:latin typeface="Arial"/>
                <a:ea typeface="Arial"/>
                <a:cs typeface="Arial"/>
                <a:sym typeface="Arial"/>
              </a:rPr>
              <a:t>FÜR WEN genau? (Für welche Kunden? Für welche Nutzer? Das ist oft nicht dasselbe! Man sollte sich diese Leute vorstellen können. Erfinde drei typische User und Use-Szenarios!)</a:t>
            </a:r>
            <a:endParaRPr sz="2666">
              <a:solidFill>
                <a:srgbClr val="000000"/>
              </a:solidFill>
              <a:latin typeface="Arial"/>
              <a:ea typeface="Arial"/>
              <a:cs typeface="Arial"/>
              <a:sym typeface="Arial"/>
            </a:endParaRPr>
          </a:p>
        </p:txBody>
      </p:sp>
      <p:sp>
        <p:nvSpPr>
          <p:cNvPr id="60" name="Shape 60"/>
          <p:cNvSpPr txBox="1">
            <a:spLocks noGrp="1"/>
          </p:cNvSpPr>
          <p:nvPr>
            <p:ph type="body" idx="1"/>
          </p:nvPr>
        </p:nvSpPr>
        <p:spPr>
          <a:xfrm>
            <a:off x="0" y="6070575"/>
            <a:ext cx="10160100" cy="1549200"/>
          </a:xfrm>
          <a:prstGeom prst="rect">
            <a:avLst/>
          </a:prstGeom>
          <a:solidFill>
            <a:srgbClr val="FFE599"/>
          </a:solidFill>
        </p:spPr>
        <p:txBody>
          <a:bodyPr spcFirstLastPara="1" wrap="square" lIns="38100" tIns="38100" rIns="38100" bIns="38100" anchor="t" anchorCtr="0">
            <a:noAutofit/>
          </a:bodyPr>
          <a:lstStyle/>
          <a:p>
            <a:pPr marL="0" lvl="0" indent="0" rtl="0">
              <a:lnSpc>
                <a:spcPct val="100000"/>
              </a:lnSpc>
              <a:spcBef>
                <a:spcPts val="0"/>
              </a:spcBef>
              <a:spcAft>
                <a:spcPts val="0"/>
              </a:spcAft>
              <a:buNone/>
            </a:pPr>
            <a:r>
              <a:rPr lang="en-US" sz="1866" i="1">
                <a:solidFill>
                  <a:srgbClr val="000000"/>
                </a:solidFill>
                <a:latin typeface="Arial"/>
                <a:ea typeface="Arial"/>
                <a:cs typeface="Arial"/>
                <a:sym typeface="Arial"/>
              </a:rPr>
              <a:t/>
            </a:r>
            <a:br>
              <a:rPr lang="en-US" sz="1866" i="1">
                <a:solidFill>
                  <a:srgbClr val="000000"/>
                </a:solidFill>
                <a:latin typeface="Arial"/>
                <a:ea typeface="Arial"/>
                <a:cs typeface="Arial"/>
                <a:sym typeface="Arial"/>
              </a:rPr>
            </a:br>
            <a:r>
              <a:rPr lang="en-US" sz="1866" i="1">
                <a:solidFill>
                  <a:srgbClr val="000000"/>
                </a:solidFill>
                <a:latin typeface="Arial"/>
                <a:ea typeface="Arial"/>
                <a:cs typeface="Arial"/>
                <a:sym typeface="Arial"/>
              </a:rPr>
              <a:t>Die wichtige Person im Lift hat dir zugehört. Nun sagt sie: "Ok, das Prinzip habe ich verstanden. Aber wie funktioniert das genau? Ich will mir das konkret vorstellen können."</a:t>
            </a:r>
            <a:br>
              <a:rPr lang="en-US" sz="1866" i="1">
                <a:solidFill>
                  <a:srgbClr val="000000"/>
                </a:solidFill>
                <a:latin typeface="Arial"/>
                <a:ea typeface="Arial"/>
                <a:cs typeface="Arial"/>
                <a:sym typeface="Arial"/>
              </a:rPr>
            </a:br>
            <a:endParaRPr sz="1866" i="1">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00400" y="267350"/>
            <a:ext cx="9606125" cy="1175975"/>
          </a:xfrm>
          <a:prstGeom prst="rect">
            <a:avLst/>
          </a:prstGeom>
        </p:spPr>
        <p:txBody>
          <a:bodyPr spcFirstLastPara="1" wrap="square" lIns="38100" tIns="38100" rIns="38100" bIns="38100" anchor="t" anchorCtr="0">
            <a:noAutofit/>
          </a:bodyPr>
          <a:lstStyle/>
          <a:p>
            <a:pPr marL="0" lvl="0" indent="0" algn="ctr" rtl="0">
              <a:lnSpc>
                <a:spcPct val="100000"/>
              </a:lnSpc>
              <a:spcBef>
                <a:spcPts val="0"/>
              </a:spcBef>
              <a:spcAft>
                <a:spcPts val="0"/>
              </a:spcAft>
              <a:buNone/>
            </a:pPr>
            <a:r>
              <a:rPr lang="en-US" sz="3733">
                <a:solidFill>
                  <a:srgbClr val="000000"/>
                </a:solidFill>
                <a:latin typeface="Arial"/>
                <a:ea typeface="Arial"/>
                <a:cs typeface="Arial"/>
                <a:sym typeface="Arial"/>
              </a:rPr>
              <a:t>WARUM IST DAS TEAM </a:t>
            </a:r>
            <a:br>
              <a:rPr lang="en-US" sz="3733">
                <a:solidFill>
                  <a:srgbClr val="000000"/>
                </a:solidFill>
                <a:latin typeface="Arial"/>
                <a:ea typeface="Arial"/>
                <a:cs typeface="Arial"/>
                <a:sym typeface="Arial"/>
              </a:rPr>
            </a:br>
            <a:r>
              <a:rPr lang="en-US" sz="3733">
                <a:solidFill>
                  <a:srgbClr val="000000"/>
                </a:solidFill>
                <a:latin typeface="Arial"/>
                <a:ea typeface="Arial"/>
                <a:cs typeface="Arial"/>
                <a:sym typeface="Arial"/>
              </a:rPr>
              <a:t>BESONDERS GEEIGNET?</a:t>
            </a:r>
            <a:endParaRPr sz="3733">
              <a:solidFill>
                <a:srgbClr val="000000"/>
              </a:solidFill>
              <a:latin typeface="Arial"/>
              <a:ea typeface="Arial"/>
              <a:cs typeface="Arial"/>
              <a:sym typeface="Arial"/>
            </a:endParaRPr>
          </a:p>
        </p:txBody>
      </p:sp>
      <p:sp>
        <p:nvSpPr>
          <p:cNvPr id="66" name="Shape 66"/>
          <p:cNvSpPr txBox="1">
            <a:spLocks noGrp="1"/>
          </p:cNvSpPr>
          <p:nvPr>
            <p:ph type="body" idx="1"/>
          </p:nvPr>
        </p:nvSpPr>
        <p:spPr>
          <a:xfrm>
            <a:off x="304800" y="1727175"/>
            <a:ext cx="9617650" cy="4494975"/>
          </a:xfrm>
          <a:prstGeom prst="rect">
            <a:avLst/>
          </a:prstGeom>
        </p:spPr>
        <p:txBody>
          <a:bodyPr spcFirstLastPara="1" wrap="square" lIns="38100" tIns="38100" rIns="38100" bIns="38100" anchor="t" anchorCtr="0">
            <a:noAutofit/>
          </a:bodyPr>
          <a:lstStyle/>
          <a:p>
            <a:pPr marL="0" lvl="0" indent="0" rtl="0">
              <a:lnSpc>
                <a:spcPct val="100000"/>
              </a:lnSpc>
              <a:spcBef>
                <a:spcPts val="0"/>
              </a:spcBef>
              <a:spcAft>
                <a:spcPts val="0"/>
              </a:spcAft>
              <a:buNone/>
            </a:pPr>
            <a:r>
              <a:rPr lang="en-US" sz="2666">
                <a:solidFill>
                  <a:srgbClr val="000000"/>
                </a:solidFill>
                <a:latin typeface="Arial"/>
                <a:ea typeface="Arial"/>
                <a:cs typeface="Arial"/>
                <a:sym typeface="Arial"/>
              </a:rPr>
              <a:t>Warum </a:t>
            </a:r>
            <a:r>
              <a:rPr lang="en-US"/>
              <a:t>b</a:t>
            </a:r>
            <a:r>
              <a:rPr lang="en-US" sz="2666">
                <a:solidFill>
                  <a:srgbClr val="000000"/>
                </a:solidFill>
                <a:latin typeface="Arial"/>
                <a:ea typeface="Arial"/>
                <a:cs typeface="Arial"/>
                <a:sym typeface="Arial"/>
              </a:rPr>
              <a:t>in ich / sind wir besonders geeignet, das zu machen?</a:t>
            </a:r>
            <a:br>
              <a:rPr lang="en-US" sz="2666">
                <a:solidFill>
                  <a:srgbClr val="000000"/>
                </a:solidFill>
                <a:latin typeface="Arial"/>
                <a:ea typeface="Arial"/>
                <a:cs typeface="Arial"/>
                <a:sym typeface="Arial"/>
              </a:rPr>
            </a:br>
            <a:r>
              <a:rPr lang="en-US" sz="2666">
                <a:solidFill>
                  <a:srgbClr val="000000"/>
                </a:solidFill>
                <a:latin typeface="Arial"/>
                <a:ea typeface="Arial"/>
                <a:cs typeface="Arial"/>
                <a:sym typeface="Arial"/>
              </a:rPr>
              <a:t>Wie komme ich/ wir dazu? </a:t>
            </a:r>
            <a:br>
              <a:rPr lang="en-US" sz="2666">
                <a:solidFill>
                  <a:srgbClr val="000000"/>
                </a:solidFill>
                <a:latin typeface="Arial"/>
                <a:ea typeface="Arial"/>
                <a:cs typeface="Arial"/>
                <a:sym typeface="Arial"/>
              </a:rPr>
            </a:br>
            <a:r>
              <a:rPr lang="en-US" sz="2666">
                <a:solidFill>
                  <a:srgbClr val="000000"/>
                </a:solidFill>
                <a:latin typeface="Arial"/>
                <a:ea typeface="Arial"/>
                <a:cs typeface="Arial"/>
                <a:sym typeface="Arial"/>
              </a:rPr>
              <a:t>Warum ist das der richtige Zeitpunkt?</a:t>
            </a:r>
            <a:endParaRPr sz="2666">
              <a:solidFill>
                <a:srgbClr val="000000"/>
              </a:solidFill>
              <a:latin typeface="Arial"/>
              <a:ea typeface="Arial"/>
              <a:cs typeface="Arial"/>
              <a:sym typeface="Arial"/>
            </a:endParaRPr>
          </a:p>
          <a:p>
            <a:pPr marL="0" lvl="0" indent="0" rtl="0">
              <a:lnSpc>
                <a:spcPct val="100000"/>
              </a:lnSpc>
              <a:spcBef>
                <a:spcPts val="0"/>
              </a:spcBef>
              <a:spcAft>
                <a:spcPts val="0"/>
              </a:spcAft>
              <a:buNone/>
            </a:pPr>
            <a:r>
              <a:rPr lang="en-US" sz="2666">
                <a:solidFill>
                  <a:srgbClr val="000000"/>
                </a:solidFill>
                <a:latin typeface="Arial"/>
                <a:ea typeface="Arial"/>
                <a:cs typeface="Arial"/>
                <a:sym typeface="Arial"/>
              </a:rPr>
              <a:t> </a:t>
            </a:r>
            <a:endParaRPr sz="2666">
              <a:solidFill>
                <a:srgbClr val="000000"/>
              </a:solidFill>
              <a:latin typeface="Arial"/>
              <a:ea typeface="Arial"/>
              <a:cs typeface="Arial"/>
              <a:sym typeface="Arial"/>
            </a:endParaRPr>
          </a:p>
          <a:p>
            <a:pPr marL="0" lvl="0" indent="0" rtl="0">
              <a:lnSpc>
                <a:spcPct val="100000"/>
              </a:lnSpc>
              <a:spcBef>
                <a:spcPts val="0"/>
              </a:spcBef>
              <a:spcAft>
                <a:spcPts val="0"/>
              </a:spcAft>
              <a:buNone/>
            </a:pPr>
            <a:endParaRPr sz="2666">
              <a:solidFill>
                <a:srgbClr val="000000"/>
              </a:solidFill>
              <a:latin typeface="Arial"/>
              <a:ea typeface="Arial"/>
              <a:cs typeface="Arial"/>
              <a:sym typeface="Arial"/>
            </a:endParaRPr>
          </a:p>
          <a:p>
            <a:pPr marL="0" lvl="0" indent="0" rtl="0">
              <a:lnSpc>
                <a:spcPct val="100000"/>
              </a:lnSpc>
              <a:spcBef>
                <a:spcPts val="0"/>
              </a:spcBef>
              <a:spcAft>
                <a:spcPts val="0"/>
              </a:spcAft>
              <a:buNone/>
            </a:pPr>
            <a:r>
              <a:rPr lang="en-US" sz="2666">
                <a:solidFill>
                  <a:srgbClr val="000000"/>
                </a:solidFill>
                <a:latin typeface="Arial"/>
                <a:ea typeface="Arial"/>
                <a:cs typeface="Arial"/>
                <a:sym typeface="Arial"/>
              </a:rPr>
              <a:t> </a:t>
            </a:r>
            <a:endParaRPr sz="2666">
              <a:solidFill>
                <a:srgbClr val="000000"/>
              </a:solidFill>
              <a:latin typeface="Arial"/>
              <a:ea typeface="Arial"/>
              <a:cs typeface="Arial"/>
              <a:sym typeface="Arial"/>
            </a:endParaRPr>
          </a:p>
          <a:p>
            <a:pPr marL="0" lvl="0" indent="0" rtl="0">
              <a:lnSpc>
                <a:spcPct val="100000"/>
              </a:lnSpc>
              <a:spcBef>
                <a:spcPts val="0"/>
              </a:spcBef>
              <a:spcAft>
                <a:spcPts val="0"/>
              </a:spcAft>
              <a:buNone/>
            </a:pPr>
            <a:endParaRPr sz="2666">
              <a:solidFill>
                <a:srgbClr val="000000"/>
              </a:solidFill>
              <a:latin typeface="Arial"/>
              <a:ea typeface="Arial"/>
              <a:cs typeface="Arial"/>
              <a:sym typeface="Arial"/>
            </a:endParaRPr>
          </a:p>
        </p:txBody>
      </p:sp>
      <p:sp>
        <p:nvSpPr>
          <p:cNvPr id="67" name="Shape 67"/>
          <p:cNvSpPr txBox="1"/>
          <p:nvPr/>
        </p:nvSpPr>
        <p:spPr>
          <a:xfrm>
            <a:off x="0" y="6068500"/>
            <a:ext cx="10042025" cy="1413925"/>
          </a:xfrm>
          <a:prstGeom prst="rect">
            <a:avLst/>
          </a:prstGeom>
          <a:solidFill>
            <a:srgbClr val="FFE599"/>
          </a:solidFill>
          <a:ln>
            <a:noFill/>
          </a:ln>
        </p:spPr>
        <p:txBody>
          <a:bodyPr spcFirstLastPara="1" wrap="square" lIns="38100" tIns="38100" rIns="38100" bIns="38100" anchor="t" anchorCtr="0">
            <a:noAutofit/>
          </a:bodyPr>
          <a:lstStyle/>
          <a:p>
            <a:pPr marL="0" lvl="0" indent="0" rtl="0">
              <a:lnSpc>
                <a:spcPct val="100000"/>
              </a:lnSpc>
              <a:spcBef>
                <a:spcPts val="0"/>
              </a:spcBef>
              <a:spcAft>
                <a:spcPts val="0"/>
              </a:spcAft>
              <a:buNone/>
            </a:pPr>
            <a:r>
              <a:rPr lang="en-US" sz="1866">
                <a:solidFill>
                  <a:srgbClr val="000000"/>
                </a:solidFill>
                <a:latin typeface="Arial"/>
                <a:ea typeface="Arial"/>
                <a:cs typeface="Arial"/>
                <a:sym typeface="Arial"/>
              </a:rPr>
              <a:t>Risiko-Kapitalgeber fördern Start-ups gar nicht zuerst nach der großartigen Geschäftsidee. </a:t>
            </a:r>
            <a:br>
              <a:rPr lang="en-US" sz="1866">
                <a:solidFill>
                  <a:srgbClr val="000000"/>
                </a:solidFill>
                <a:latin typeface="Arial"/>
                <a:ea typeface="Arial"/>
                <a:cs typeface="Arial"/>
                <a:sym typeface="Arial"/>
              </a:rPr>
            </a:br>
            <a:r>
              <a:rPr lang="en-US" sz="1866">
                <a:solidFill>
                  <a:srgbClr val="000000"/>
                </a:solidFill>
                <a:latin typeface="Arial"/>
                <a:ea typeface="Arial"/>
                <a:cs typeface="Arial"/>
                <a:sym typeface="Arial"/>
              </a:rPr>
              <a:t>Sie wissen: Diese Idee wird sich im Lauf des ersten Jahres immer verändern. </a:t>
            </a:r>
            <a:br>
              <a:rPr lang="en-US" sz="1866">
                <a:solidFill>
                  <a:srgbClr val="000000"/>
                </a:solidFill>
                <a:latin typeface="Arial"/>
                <a:ea typeface="Arial"/>
                <a:cs typeface="Arial"/>
                <a:sym typeface="Arial"/>
              </a:rPr>
            </a:br>
            <a:r>
              <a:rPr lang="en-US" sz="1866">
                <a:solidFill>
                  <a:srgbClr val="000000"/>
                </a:solidFill>
                <a:latin typeface="Arial"/>
                <a:ea typeface="Arial"/>
                <a:cs typeface="Arial"/>
                <a:sym typeface="Arial"/>
              </a:rPr>
              <a:t>Worauf sie vor allem achten, ist das Team: Sind die Leute kompetent? Haben sie einen guten Ansatz? Sind sie voll positiver Energie? Sind sie frustrations-resistent? </a:t>
            </a:r>
            <a:endParaRPr sz="1866">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286125" y="229150"/>
            <a:ext cx="9795575" cy="1175975"/>
          </a:xfrm>
          <a:prstGeom prst="rect">
            <a:avLst/>
          </a:prstGeom>
        </p:spPr>
        <p:txBody>
          <a:bodyPr spcFirstLastPara="1" wrap="square" lIns="38100" tIns="38100" rIns="38100" bIns="38100" anchor="t" anchorCtr="0">
            <a:noAutofit/>
          </a:bodyPr>
          <a:lstStyle/>
          <a:p>
            <a:pPr marL="0" lvl="0" indent="0" algn="ctr" rtl="0">
              <a:lnSpc>
                <a:spcPct val="100000"/>
              </a:lnSpc>
              <a:spcBef>
                <a:spcPts val="0"/>
              </a:spcBef>
              <a:spcAft>
                <a:spcPts val="0"/>
              </a:spcAft>
              <a:buNone/>
            </a:pPr>
            <a:r>
              <a:rPr lang="en-US" sz="3733">
                <a:solidFill>
                  <a:srgbClr val="000000"/>
                </a:solidFill>
                <a:latin typeface="Arial"/>
                <a:ea typeface="Arial"/>
                <a:cs typeface="Arial"/>
                <a:sym typeface="Arial"/>
              </a:rPr>
              <a:t>DER PLAN:</a:t>
            </a:r>
            <a:br>
              <a:rPr lang="en-US" sz="3733">
                <a:solidFill>
                  <a:srgbClr val="000000"/>
                </a:solidFill>
                <a:latin typeface="Arial"/>
                <a:ea typeface="Arial"/>
                <a:cs typeface="Arial"/>
                <a:sym typeface="Arial"/>
              </a:rPr>
            </a:br>
            <a:r>
              <a:rPr lang="en-US" sz="3733">
                <a:solidFill>
                  <a:srgbClr val="000000"/>
                </a:solidFill>
                <a:latin typeface="Arial"/>
                <a:ea typeface="Arial"/>
                <a:cs typeface="Arial"/>
                <a:sym typeface="Arial"/>
              </a:rPr>
              <a:t>WIE IST DAS PROJEKT ORGANISIERT?</a:t>
            </a:r>
            <a:endParaRPr sz="3733">
              <a:solidFill>
                <a:srgbClr val="000000"/>
              </a:solidFill>
              <a:latin typeface="Arial"/>
              <a:ea typeface="Arial"/>
              <a:cs typeface="Arial"/>
              <a:sym typeface="Arial"/>
            </a:endParaRPr>
          </a:p>
        </p:txBody>
      </p:sp>
      <p:sp>
        <p:nvSpPr>
          <p:cNvPr id="73" name="Shape 73"/>
          <p:cNvSpPr txBox="1">
            <a:spLocks noGrp="1"/>
          </p:cNvSpPr>
          <p:nvPr>
            <p:ph type="body" idx="1"/>
          </p:nvPr>
        </p:nvSpPr>
        <p:spPr>
          <a:xfrm>
            <a:off x="203200" y="1806800"/>
            <a:ext cx="9718425" cy="3893975"/>
          </a:xfrm>
          <a:prstGeom prst="rect">
            <a:avLst/>
          </a:prstGeom>
        </p:spPr>
        <p:txBody>
          <a:bodyPr spcFirstLastPara="1" wrap="square" lIns="38100" tIns="38100" rIns="38100" bIns="38100" anchor="t" anchorCtr="0">
            <a:noAutofit/>
          </a:bodyPr>
          <a:lstStyle/>
          <a:p>
            <a:pPr marL="0" lvl="0" indent="0" rtl="0">
              <a:lnSpc>
                <a:spcPct val="100000"/>
              </a:lnSpc>
              <a:spcBef>
                <a:spcPts val="0"/>
              </a:spcBef>
              <a:spcAft>
                <a:spcPts val="0"/>
              </a:spcAft>
              <a:buNone/>
            </a:pPr>
            <a:r>
              <a:rPr lang="en-US" sz="2666">
                <a:solidFill>
                  <a:srgbClr val="000000"/>
                </a:solidFill>
                <a:latin typeface="Arial"/>
                <a:ea typeface="Arial"/>
                <a:cs typeface="Arial"/>
                <a:sym typeface="Arial"/>
              </a:rPr>
              <a:t>Was sind die organisatorischen Eckdaten? </a:t>
            </a:r>
            <a:br>
              <a:rPr lang="en-US" sz="2666">
                <a:solidFill>
                  <a:srgbClr val="000000"/>
                </a:solidFill>
                <a:latin typeface="Arial"/>
                <a:ea typeface="Arial"/>
                <a:cs typeface="Arial"/>
                <a:sym typeface="Arial"/>
              </a:rPr>
            </a:br>
            <a:r>
              <a:rPr lang="en-US" sz="2666">
                <a:solidFill>
                  <a:srgbClr val="000000"/>
                </a:solidFill>
                <a:latin typeface="Arial"/>
                <a:ea typeface="Arial"/>
                <a:cs typeface="Arial"/>
                <a:sym typeface="Arial"/>
              </a:rPr>
              <a:t>Was ist organisatorisch nötig, damit das funktioniert?</a:t>
            </a:r>
            <a:endParaRPr sz="2666">
              <a:solidFill>
                <a:srgbClr val="000000"/>
              </a:solidFill>
              <a:latin typeface="Arial"/>
              <a:ea typeface="Arial"/>
              <a:cs typeface="Arial"/>
              <a:sym typeface="Arial"/>
            </a:endParaRPr>
          </a:p>
          <a:p>
            <a:pPr marL="0" lvl="0" indent="0" rtl="0">
              <a:lnSpc>
                <a:spcPct val="100000"/>
              </a:lnSpc>
              <a:spcBef>
                <a:spcPts val="0"/>
              </a:spcBef>
              <a:spcAft>
                <a:spcPts val="0"/>
              </a:spcAft>
              <a:buNone/>
            </a:pPr>
            <a:r>
              <a:rPr lang="en-US" sz="2666">
                <a:solidFill>
                  <a:srgbClr val="000000"/>
                </a:solidFill>
                <a:latin typeface="Arial"/>
                <a:ea typeface="Arial"/>
                <a:cs typeface="Arial"/>
                <a:sym typeface="Arial"/>
              </a:rPr>
              <a:t> </a:t>
            </a:r>
            <a:endParaRPr sz="2666">
              <a:solidFill>
                <a:srgbClr val="000000"/>
              </a:solidFill>
              <a:latin typeface="Arial"/>
              <a:ea typeface="Arial"/>
              <a:cs typeface="Arial"/>
              <a:sym typeface="Arial"/>
            </a:endParaRPr>
          </a:p>
          <a:p>
            <a:pPr marL="0" lvl="0" indent="0" rtl="0">
              <a:lnSpc>
                <a:spcPct val="100000"/>
              </a:lnSpc>
              <a:spcBef>
                <a:spcPts val="0"/>
              </a:spcBef>
              <a:spcAft>
                <a:spcPts val="0"/>
              </a:spcAft>
              <a:buNone/>
            </a:pPr>
            <a:r>
              <a:rPr lang="en-US" sz="2666">
                <a:solidFill>
                  <a:srgbClr val="000000"/>
                </a:solidFill>
                <a:latin typeface="Arial"/>
                <a:ea typeface="Arial"/>
                <a:cs typeface="Arial"/>
                <a:sym typeface="Arial"/>
              </a:rPr>
              <a:t>Wie ist die Arbeit im Projekt strukturiert? </a:t>
            </a:r>
            <a:br>
              <a:rPr lang="en-US" sz="2666">
                <a:solidFill>
                  <a:srgbClr val="000000"/>
                </a:solidFill>
                <a:latin typeface="Arial"/>
                <a:ea typeface="Arial"/>
                <a:cs typeface="Arial"/>
                <a:sym typeface="Arial"/>
              </a:rPr>
            </a:br>
            <a:r>
              <a:rPr lang="en-US" sz="2666">
                <a:solidFill>
                  <a:srgbClr val="000000"/>
                </a:solidFill>
                <a:latin typeface="Arial"/>
                <a:ea typeface="Arial"/>
                <a:cs typeface="Arial"/>
                <a:sym typeface="Arial"/>
              </a:rPr>
              <a:t>- Inhaltliche Felder?</a:t>
            </a:r>
            <a:br>
              <a:rPr lang="en-US" sz="2666">
                <a:solidFill>
                  <a:srgbClr val="000000"/>
                </a:solidFill>
                <a:latin typeface="Arial"/>
                <a:ea typeface="Arial"/>
                <a:cs typeface="Arial"/>
                <a:sym typeface="Arial"/>
              </a:rPr>
            </a:br>
            <a:r>
              <a:rPr lang="en-US" sz="2666">
                <a:solidFill>
                  <a:srgbClr val="000000"/>
                </a:solidFill>
                <a:latin typeface="Arial"/>
                <a:ea typeface="Arial"/>
                <a:cs typeface="Arial"/>
                <a:sym typeface="Arial"/>
              </a:rPr>
              <a:t>- Teamstruktur? Sich ergänzende Kompetenzen? </a:t>
            </a:r>
            <a:endParaRPr sz="2666">
              <a:solidFill>
                <a:srgbClr val="000000"/>
              </a:solidFill>
              <a:latin typeface="Arial"/>
              <a:ea typeface="Arial"/>
              <a:cs typeface="Arial"/>
              <a:sym typeface="Arial"/>
            </a:endParaRPr>
          </a:p>
          <a:p>
            <a:pPr marL="0" lvl="0" indent="0" rtl="0">
              <a:lnSpc>
                <a:spcPct val="100000"/>
              </a:lnSpc>
              <a:spcBef>
                <a:spcPts val="0"/>
              </a:spcBef>
              <a:spcAft>
                <a:spcPts val="0"/>
              </a:spcAft>
              <a:buNone/>
            </a:pPr>
            <a:r>
              <a:rPr lang="en-US" sz="2666">
                <a:solidFill>
                  <a:srgbClr val="000000"/>
                </a:solidFill>
                <a:latin typeface="Arial"/>
                <a:ea typeface="Arial"/>
                <a:cs typeface="Arial"/>
                <a:sym typeface="Arial"/>
              </a:rPr>
              <a:t>- Zeitstruktur? Phasen? </a:t>
            </a:r>
            <a:br>
              <a:rPr lang="en-US" sz="2666">
                <a:solidFill>
                  <a:srgbClr val="000000"/>
                </a:solidFill>
                <a:latin typeface="Arial"/>
                <a:ea typeface="Arial"/>
                <a:cs typeface="Arial"/>
                <a:sym typeface="Arial"/>
              </a:rPr>
            </a:br>
            <a:r>
              <a:rPr lang="en-US" sz="2666">
                <a:solidFill>
                  <a:srgbClr val="000000"/>
                </a:solidFill>
                <a:latin typeface="Arial"/>
                <a:ea typeface="Arial"/>
                <a:cs typeface="Arial"/>
                <a:sym typeface="Arial"/>
              </a:rPr>
              <a:t/>
            </a:r>
            <a:br>
              <a:rPr lang="en-US" sz="2666">
                <a:solidFill>
                  <a:srgbClr val="000000"/>
                </a:solidFill>
                <a:latin typeface="Arial"/>
                <a:ea typeface="Arial"/>
                <a:cs typeface="Arial"/>
                <a:sym typeface="Arial"/>
              </a:rPr>
            </a:br>
            <a:r>
              <a:rPr lang="en-US" sz="2666">
                <a:solidFill>
                  <a:srgbClr val="000000"/>
                </a:solidFill>
                <a:latin typeface="Arial"/>
                <a:ea typeface="Arial"/>
                <a:cs typeface="Arial"/>
                <a:sym typeface="Arial"/>
              </a:rPr>
              <a:t>Am besten als tabellarische Übersicht, möglichst trocken.</a:t>
            </a:r>
            <a:endParaRPr sz="2666">
              <a:solidFill>
                <a:srgbClr val="000000"/>
              </a:solidFill>
              <a:latin typeface="Arial"/>
              <a:ea typeface="Arial"/>
              <a:cs typeface="Arial"/>
              <a:sym typeface="Arial"/>
            </a:endParaRPr>
          </a:p>
        </p:txBody>
      </p:sp>
      <p:sp>
        <p:nvSpPr>
          <p:cNvPr id="74" name="Shape 74"/>
          <p:cNvSpPr txBox="1">
            <a:spLocks noGrp="1"/>
          </p:cNvSpPr>
          <p:nvPr>
            <p:ph type="body" idx="1"/>
          </p:nvPr>
        </p:nvSpPr>
        <p:spPr>
          <a:xfrm>
            <a:off x="101600" y="5994375"/>
            <a:ext cx="10018975" cy="1549125"/>
          </a:xfrm>
          <a:prstGeom prst="rect">
            <a:avLst/>
          </a:prstGeom>
          <a:solidFill>
            <a:srgbClr val="FFE599"/>
          </a:solidFill>
        </p:spPr>
        <p:txBody>
          <a:bodyPr spcFirstLastPara="1" wrap="square" lIns="38100" tIns="38100" rIns="38100" bIns="38100" anchor="t" anchorCtr="0">
            <a:noAutofit/>
          </a:bodyPr>
          <a:lstStyle/>
          <a:p>
            <a:pPr marL="0" lvl="0" indent="0" rtl="0">
              <a:lnSpc>
                <a:spcPct val="100000"/>
              </a:lnSpc>
              <a:spcBef>
                <a:spcPts val="0"/>
              </a:spcBef>
              <a:spcAft>
                <a:spcPts val="0"/>
              </a:spcAft>
              <a:buNone/>
            </a:pPr>
            <a:r>
              <a:rPr lang="en-US" sz="1866" i="1">
                <a:solidFill>
                  <a:srgbClr val="000000"/>
                </a:solidFill>
                <a:latin typeface="Arial"/>
                <a:ea typeface="Arial"/>
                <a:cs typeface="Arial"/>
                <a:sym typeface="Arial"/>
              </a:rPr>
              <a:t/>
            </a:r>
            <a:br>
              <a:rPr lang="en-US" sz="1866" i="1">
                <a:solidFill>
                  <a:srgbClr val="000000"/>
                </a:solidFill>
                <a:latin typeface="Arial"/>
                <a:ea typeface="Arial"/>
                <a:cs typeface="Arial"/>
                <a:sym typeface="Arial"/>
              </a:rPr>
            </a:br>
            <a:r>
              <a:rPr lang="en-US" sz="1866" i="1">
                <a:solidFill>
                  <a:srgbClr val="000000"/>
                </a:solidFill>
                <a:latin typeface="Arial"/>
                <a:ea typeface="Arial"/>
                <a:cs typeface="Arial"/>
                <a:sym typeface="Arial"/>
              </a:rPr>
              <a:t>Das ist die trockenste Folie. Sie soll möglichst gut klarmachen, dass man ein realistisches Bild von der Komplexität und den Schwierigkeiten hat. Und dass man organisatorisch so gut wie möglich vorbereitet ist.</a:t>
            </a:r>
            <a:br>
              <a:rPr lang="en-US" sz="1866" i="1">
                <a:solidFill>
                  <a:srgbClr val="000000"/>
                </a:solidFill>
                <a:latin typeface="Arial"/>
                <a:ea typeface="Arial"/>
                <a:cs typeface="Arial"/>
                <a:sym typeface="Arial"/>
              </a:rPr>
            </a:br>
            <a:endParaRPr sz="1866" i="1">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286125" y="229150"/>
            <a:ext cx="9795575" cy="975250"/>
          </a:xfrm>
          <a:prstGeom prst="rect">
            <a:avLst/>
          </a:prstGeom>
        </p:spPr>
        <p:txBody>
          <a:bodyPr spcFirstLastPara="1" wrap="square" lIns="38100" tIns="38100" rIns="38100" bIns="38100" anchor="t" anchorCtr="0">
            <a:noAutofit/>
          </a:bodyPr>
          <a:lstStyle/>
          <a:p>
            <a:pPr marL="0" lvl="0" indent="0" algn="ctr" rtl="0">
              <a:lnSpc>
                <a:spcPct val="100000"/>
              </a:lnSpc>
              <a:spcBef>
                <a:spcPts val="0"/>
              </a:spcBef>
              <a:spcAft>
                <a:spcPts val="0"/>
              </a:spcAft>
              <a:buNone/>
            </a:pPr>
            <a:r>
              <a:rPr lang="en-US" sz="3733">
                <a:solidFill>
                  <a:srgbClr val="000000"/>
                </a:solidFill>
                <a:latin typeface="Arial"/>
                <a:ea typeface="Arial"/>
                <a:cs typeface="Arial"/>
                <a:sym typeface="Arial"/>
              </a:rPr>
              <a:t>MIT WAS FANGEN WIR AN?</a:t>
            </a:r>
            <a:endParaRPr sz="3733">
              <a:solidFill>
                <a:srgbClr val="000000"/>
              </a:solidFill>
              <a:latin typeface="Arial"/>
              <a:ea typeface="Arial"/>
              <a:cs typeface="Arial"/>
              <a:sym typeface="Arial"/>
            </a:endParaRPr>
          </a:p>
        </p:txBody>
      </p:sp>
      <p:sp>
        <p:nvSpPr>
          <p:cNvPr id="80" name="Shape 80"/>
          <p:cNvSpPr txBox="1">
            <a:spLocks noGrp="1"/>
          </p:cNvSpPr>
          <p:nvPr>
            <p:ph type="body" idx="1"/>
          </p:nvPr>
        </p:nvSpPr>
        <p:spPr>
          <a:xfrm>
            <a:off x="203200" y="1806800"/>
            <a:ext cx="9718425" cy="4394825"/>
          </a:xfrm>
          <a:prstGeom prst="rect">
            <a:avLst/>
          </a:prstGeom>
        </p:spPr>
        <p:txBody>
          <a:bodyPr spcFirstLastPara="1" wrap="square" lIns="38100" tIns="38100" rIns="38100" bIns="38100" anchor="t" anchorCtr="0">
            <a:noAutofit/>
          </a:bodyPr>
          <a:lstStyle/>
          <a:p>
            <a:pPr marL="0" lvl="0" indent="0" rtl="0">
              <a:lnSpc>
                <a:spcPct val="100000"/>
              </a:lnSpc>
              <a:spcBef>
                <a:spcPts val="0"/>
              </a:spcBef>
              <a:spcAft>
                <a:spcPts val="0"/>
              </a:spcAft>
              <a:buNone/>
            </a:pPr>
            <a:r>
              <a:rPr lang="en-US" sz="2666">
                <a:solidFill>
                  <a:srgbClr val="000000"/>
                </a:solidFill>
                <a:latin typeface="Arial"/>
                <a:ea typeface="Arial"/>
                <a:cs typeface="Arial"/>
                <a:sym typeface="Arial"/>
              </a:rPr>
              <a:t>Was wäre der erste, sofort machbare Schritt, mit dem man möglichst viel in Bewegung bringt? Bei dem man ein greifbares Resultat sieht? </a:t>
            </a:r>
            <a:endParaRPr sz="2666">
              <a:solidFill>
                <a:srgbClr val="000000"/>
              </a:solidFill>
              <a:latin typeface="Arial"/>
              <a:ea typeface="Arial"/>
              <a:cs typeface="Arial"/>
              <a:sym typeface="Arial"/>
            </a:endParaRPr>
          </a:p>
          <a:p>
            <a:pPr marL="0" lvl="0" indent="0" rtl="0">
              <a:lnSpc>
                <a:spcPct val="100000"/>
              </a:lnSpc>
              <a:spcBef>
                <a:spcPts val="0"/>
              </a:spcBef>
              <a:spcAft>
                <a:spcPts val="0"/>
              </a:spcAft>
              <a:buNone/>
            </a:pPr>
            <a:r>
              <a:rPr lang="en-US" sz="2666">
                <a:solidFill>
                  <a:srgbClr val="000000"/>
                </a:solidFill>
                <a:latin typeface="Arial"/>
                <a:ea typeface="Arial"/>
                <a:cs typeface="Arial"/>
                <a:sym typeface="Arial"/>
              </a:rPr>
              <a:t> </a:t>
            </a:r>
            <a:endParaRPr sz="2666">
              <a:solidFill>
                <a:srgbClr val="000000"/>
              </a:solidFill>
              <a:latin typeface="Arial"/>
              <a:ea typeface="Arial"/>
              <a:cs typeface="Arial"/>
              <a:sym typeface="Arial"/>
            </a:endParaRPr>
          </a:p>
          <a:p>
            <a:pPr marL="0" lvl="0" indent="0" rtl="0">
              <a:lnSpc>
                <a:spcPct val="100000"/>
              </a:lnSpc>
              <a:spcBef>
                <a:spcPts val="0"/>
              </a:spcBef>
              <a:spcAft>
                <a:spcPts val="0"/>
              </a:spcAft>
              <a:buNone/>
            </a:pPr>
            <a:r>
              <a:rPr lang="en-US" sz="2666">
                <a:solidFill>
                  <a:srgbClr val="000000"/>
                </a:solidFill>
                <a:latin typeface="Arial"/>
                <a:ea typeface="Arial"/>
                <a:cs typeface="Arial"/>
                <a:sym typeface="Arial"/>
              </a:rPr>
              <a:t>Was wäre dann der zweite konkrete Schritt, den man tun sollte? </a:t>
            </a:r>
            <a:br>
              <a:rPr lang="en-US" sz="2666">
                <a:solidFill>
                  <a:srgbClr val="000000"/>
                </a:solidFill>
                <a:latin typeface="Arial"/>
                <a:ea typeface="Arial"/>
                <a:cs typeface="Arial"/>
                <a:sym typeface="Arial"/>
              </a:rPr>
            </a:br>
            <a:r>
              <a:rPr lang="en-US" sz="2666">
                <a:solidFill>
                  <a:srgbClr val="000000"/>
                </a:solidFill>
                <a:latin typeface="Arial"/>
                <a:ea typeface="Arial"/>
                <a:cs typeface="Arial"/>
                <a:sym typeface="Arial"/>
              </a:rPr>
              <a:t/>
            </a:r>
            <a:br>
              <a:rPr lang="en-US" sz="2666">
                <a:solidFill>
                  <a:srgbClr val="000000"/>
                </a:solidFill>
                <a:latin typeface="Arial"/>
                <a:ea typeface="Arial"/>
                <a:cs typeface="Arial"/>
                <a:sym typeface="Arial"/>
              </a:rPr>
            </a:br>
            <a:r>
              <a:rPr lang="en-US" sz="2666">
                <a:solidFill>
                  <a:srgbClr val="000000"/>
                </a:solidFill>
                <a:latin typeface="Arial"/>
                <a:ea typeface="Arial"/>
                <a:cs typeface="Arial"/>
                <a:sym typeface="Arial"/>
              </a:rPr>
              <a:t>(Und welcher sehr wichtige konkrete Schritt kommt irgendwann später, zeichnet sich aber jetzt schon ab?</a:t>
            </a:r>
            <a:endParaRPr sz="2666">
              <a:solidFill>
                <a:srgbClr val="000000"/>
              </a:solidFill>
              <a:latin typeface="Arial"/>
              <a:ea typeface="Arial"/>
              <a:cs typeface="Arial"/>
              <a:sym typeface="Arial"/>
            </a:endParaRPr>
          </a:p>
        </p:txBody>
      </p:sp>
      <p:sp>
        <p:nvSpPr>
          <p:cNvPr id="81" name="Shape 81"/>
          <p:cNvSpPr txBox="1">
            <a:spLocks noGrp="1"/>
          </p:cNvSpPr>
          <p:nvPr>
            <p:ph type="body" idx="1"/>
          </p:nvPr>
        </p:nvSpPr>
        <p:spPr>
          <a:xfrm>
            <a:off x="101600" y="5994375"/>
            <a:ext cx="10018975" cy="1549125"/>
          </a:xfrm>
          <a:prstGeom prst="rect">
            <a:avLst/>
          </a:prstGeom>
          <a:solidFill>
            <a:srgbClr val="FFE599"/>
          </a:solidFill>
        </p:spPr>
        <p:txBody>
          <a:bodyPr spcFirstLastPara="1" wrap="square" lIns="38100" tIns="38100" rIns="38100" bIns="38100" anchor="t" anchorCtr="0">
            <a:noAutofit/>
          </a:bodyPr>
          <a:lstStyle/>
          <a:p>
            <a:pPr marL="0" lvl="0" indent="0" rtl="0">
              <a:lnSpc>
                <a:spcPct val="100000"/>
              </a:lnSpc>
              <a:spcBef>
                <a:spcPts val="0"/>
              </a:spcBef>
              <a:spcAft>
                <a:spcPts val="0"/>
              </a:spcAft>
              <a:buNone/>
            </a:pPr>
            <a:r>
              <a:rPr lang="en-US" sz="1866" i="1">
                <a:solidFill>
                  <a:srgbClr val="000000"/>
                </a:solidFill>
                <a:latin typeface="Arial"/>
                <a:ea typeface="Arial"/>
                <a:cs typeface="Arial"/>
                <a:sym typeface="Arial"/>
              </a:rPr>
              <a:t/>
            </a:r>
            <a:br>
              <a:rPr lang="en-US" sz="1866" i="1">
                <a:solidFill>
                  <a:srgbClr val="000000"/>
                </a:solidFill>
                <a:latin typeface="Arial"/>
                <a:ea typeface="Arial"/>
                <a:cs typeface="Arial"/>
                <a:sym typeface="Arial"/>
              </a:rPr>
            </a:br>
            <a:r>
              <a:rPr lang="en-US" sz="1866" i="1">
                <a:solidFill>
                  <a:srgbClr val="000000"/>
                </a:solidFill>
                <a:latin typeface="Arial"/>
                <a:ea typeface="Arial"/>
                <a:cs typeface="Arial"/>
                <a:sym typeface="Arial"/>
              </a:rPr>
              <a:t>Das ist die trockenste Folie. Sie soll möglichst gut klarmachen, dass man ein realistisches Bild von der Komplexität und den Schwierigkeiten hat. Und dass man organisatorisch so gut wie möglich vorbereitet ist.</a:t>
            </a:r>
            <a:br>
              <a:rPr lang="en-US" sz="1866" i="1">
                <a:solidFill>
                  <a:srgbClr val="000000"/>
                </a:solidFill>
                <a:latin typeface="Arial"/>
                <a:ea typeface="Arial"/>
                <a:cs typeface="Arial"/>
                <a:sym typeface="Arial"/>
              </a:rPr>
            </a:br>
            <a:endParaRPr sz="1866" i="1">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Custom">
  <a:themeElements>
    <a:clrScheme name="blank">
      <a:dk1>
        <a:srgbClr val="000000"/>
      </a:dk1>
      <a:lt1>
        <a:srgbClr val="FFFFFF"/>
      </a:lt1>
      <a:dk2>
        <a:srgbClr val="073763"/>
      </a:dk2>
      <a:lt2>
        <a:srgbClr val="CFE2F3"/>
      </a:lt2>
      <a:accent1>
        <a:srgbClr val="404040"/>
      </a:accent1>
      <a:accent2>
        <a:srgbClr val="808080"/>
      </a:accent2>
      <a:accent3>
        <a:srgbClr val="C0C0C0"/>
      </a:accent3>
      <a:accent4>
        <a:srgbClr val="396187"/>
      </a:accent4>
      <a:accent5>
        <a:srgbClr val="6B8CAB"/>
      </a:accent5>
      <a:accent6>
        <a:srgbClr val="9DB7CF"/>
      </a:accent6>
      <a:hlink>
        <a:srgbClr val="0000EE"/>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329</Words>
  <Application>Microsoft Office PowerPoint</Application>
  <PresentationFormat>Benutzerdefiniert</PresentationFormat>
  <Paragraphs>84</Paragraphs>
  <Slides>13</Slides>
  <Notes>13</Notes>
  <HiddenSlides>0</HiddenSlides>
  <MMClips>0</MMClips>
  <ScaleCrop>false</ScaleCrop>
  <HeadingPairs>
    <vt:vector size="4" baseType="variant">
      <vt:variant>
        <vt:lpstr>Design</vt:lpstr>
      </vt:variant>
      <vt:variant>
        <vt:i4>1</vt:i4>
      </vt:variant>
      <vt:variant>
        <vt:lpstr>Folientitel</vt:lpstr>
      </vt:variant>
      <vt:variant>
        <vt:i4>13</vt:i4>
      </vt:variant>
    </vt:vector>
  </HeadingPairs>
  <TitlesOfParts>
    <vt:vector size="14" baseType="lpstr">
      <vt:lpstr>Custom</vt:lpstr>
      <vt:lpstr>PowerPoint-Präsentation</vt:lpstr>
      <vt:lpstr>Griffiger Kurztitel Ausführlicher Projekttitel</vt:lpstr>
      <vt:lpstr>MISSION STATEMENT WAS TREIBT MICH / UNS AN,  DAS ZU MACHEN?</vt:lpstr>
      <vt:lpstr>WORÜBER FREUEN SICH ALLE,  WENN SIE AM ENDE ZURÜCKBLICKEN?</vt:lpstr>
      <vt:lpstr>DIE IDEE IN 3 SÄTZEN</vt:lpstr>
      <vt:lpstr>WAS GENAU IST DAS PRODUKT?</vt:lpstr>
      <vt:lpstr>WARUM IST DAS TEAM  BESONDERS GEEIGNET?</vt:lpstr>
      <vt:lpstr>DER PLAN: WIE IST DAS PROJEKT ORGANISIERT?</vt:lpstr>
      <vt:lpstr>MIT WAS FANGEN WIR AN?</vt:lpstr>
      <vt:lpstr>'DIE ANDEREN': WIE BRINGEN WIR EINE LAUFENDE KONVERSATION ZUSTANDE? </vt:lpstr>
      <vt:lpstr>WIE VERNETZE ICH MICH / WIR UNS  MIT 'AUSSENSTEHENDEN'?</vt:lpstr>
      <vt:lpstr>WOFÜR WÜRDE DER GELDAUSGEBER DAS NÖTIGE GELD SONST AUSGEBEN?</vt:lpstr>
      <vt:lpstr>WAS WIRD SCHIEFGEHEN?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Lindner, Martin</dc:creator>
  <cp:lastModifiedBy>Lindner, Martin</cp:lastModifiedBy>
  <cp:revision>1</cp:revision>
  <dcterms:modified xsi:type="dcterms:W3CDTF">2018-03-27T13:58:17Z</dcterms:modified>
</cp:coreProperties>
</file>